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17"/>
  </p:notesMasterIdLst>
  <p:sldIdLst>
    <p:sldId id="439" r:id="rId3"/>
    <p:sldId id="567" r:id="rId4"/>
    <p:sldId id="635" r:id="rId5"/>
    <p:sldId id="571" r:id="rId6"/>
    <p:sldId id="581" r:id="rId7"/>
    <p:sldId id="569" r:id="rId8"/>
    <p:sldId id="626" r:id="rId9"/>
    <p:sldId id="636" r:id="rId10"/>
    <p:sldId id="627" r:id="rId11"/>
    <p:sldId id="638" r:id="rId12"/>
    <p:sldId id="628" r:id="rId13"/>
    <p:sldId id="629" r:id="rId14"/>
    <p:sldId id="639" r:id="rId15"/>
    <p:sldId id="519" r:id="rId16"/>
  </p:sldIdLst>
  <p:sldSz cx="12190413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urabh Gogia" initials="SG" lastIdx="4" clrIdx="0">
    <p:extLst>
      <p:ext uri="{19B8F6BF-5375-455C-9EA6-DF929625EA0E}">
        <p15:presenceInfo xmlns:p15="http://schemas.microsoft.com/office/powerpoint/2012/main" userId="Sourabh Gog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D24A"/>
    <a:srgbClr val="DFA7A6"/>
    <a:srgbClr val="7F7F7F"/>
    <a:srgbClr val="F54F3D"/>
    <a:srgbClr val="873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9" autoAdjust="0"/>
    <p:restoredTop sz="94660"/>
  </p:normalViewPr>
  <p:slideViewPr>
    <p:cSldViewPr>
      <p:cViewPr varScale="1">
        <p:scale>
          <a:sx n="66" d="100"/>
          <a:sy n="66" d="100"/>
        </p:scale>
        <p:origin x="772" y="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DDECD-771D-4260-9863-2F4141C1E4E4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968D0-D810-467E-BC8A-19F697FA9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12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60" y="76201"/>
            <a:ext cx="9296784" cy="547914"/>
          </a:xfrm>
          <a:prstGeom prst="rect">
            <a:avLst/>
          </a:prstGeom>
        </p:spPr>
        <p:txBody>
          <a:bodyPr lIns="116412" tIns="58206" rIns="116412" bIns="58206" anchor="b" anchorCtr="0">
            <a:normAutofit/>
          </a:bodyPr>
          <a:lstStyle>
            <a:lvl1pPr algn="l">
              <a:defRPr sz="2735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202739" y="6552640"/>
            <a:ext cx="2781510" cy="245129"/>
          </a:xfrm>
          <a:prstGeom prst="rect">
            <a:avLst/>
          </a:prstGeom>
        </p:spPr>
        <p:txBody>
          <a:bodyPr lIns="116412" tIns="58206" rIns="116412" bIns="58206"/>
          <a:lstStyle>
            <a:lvl1pPr defTabSz="1027222" fontAlgn="auto">
              <a:spcBef>
                <a:spcPts val="0"/>
              </a:spcBef>
              <a:spcAft>
                <a:spcPts val="0"/>
              </a:spcAft>
              <a:defRPr sz="1235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C5839C-018F-4A93-ADC9-1D52945906D8}" type="datetime4">
              <a:rPr lang="en-US"/>
              <a:pPr>
                <a:defRPr/>
              </a:pPr>
              <a:t>13 January 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7219" y="6552640"/>
            <a:ext cx="6298713" cy="245129"/>
          </a:xfrm>
          <a:prstGeom prst="rect">
            <a:avLst/>
          </a:prstGeom>
        </p:spPr>
        <p:txBody>
          <a:bodyPr lIns="116412" tIns="58206" rIns="116412" bIns="58206"/>
          <a:lstStyle>
            <a:lvl1pPr algn="ctr" defTabSz="1027222" fontAlgn="auto">
              <a:spcBef>
                <a:spcPts val="0"/>
              </a:spcBef>
              <a:spcAft>
                <a:spcPts val="0"/>
              </a:spcAft>
              <a:defRPr sz="1235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Spice Digital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70911" y="6552640"/>
            <a:ext cx="915394" cy="245129"/>
          </a:xfrm>
          <a:prstGeom prst="rect">
            <a:avLst/>
          </a:prstGeom>
        </p:spPr>
        <p:txBody>
          <a:bodyPr lIns="116412" tIns="58206" rIns="116412" bIns="58206"/>
          <a:lstStyle>
            <a:lvl1pPr defTabSz="1027222" fontAlgn="auto">
              <a:spcBef>
                <a:spcPts val="0"/>
              </a:spcBef>
              <a:spcAft>
                <a:spcPts val="0"/>
              </a:spcAft>
              <a:defRPr sz="1235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31B69A-8388-4C61-A7FA-40BEDC7046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98601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428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61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77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6903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37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84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75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0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3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7" y="6356351"/>
            <a:ext cx="386029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3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87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83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2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41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641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05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Object 40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41" name="Object 4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92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96142" y="381000"/>
            <a:ext cx="10170471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1" baseline="0">
                <a:ln>
                  <a:noFill/>
                </a:ln>
                <a:solidFill>
                  <a:schemeClr val="accent1"/>
                </a:solidFill>
                <a:effectLst/>
                <a:latin typeface="Arial"/>
                <a:cs typeface="Arial" pitchFamily="34" charset="0"/>
                <a:sym typeface="Arial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431703" y="6553200"/>
            <a:ext cx="3453950" cy="152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aseline="0">
                <a:latin typeface="Arial"/>
                <a:cs typeface="Arial" pitchFamily="34" charset="0"/>
                <a:sym typeface="Arial"/>
              </a:defRPr>
            </a:lvl1pPr>
          </a:lstStyle>
          <a:p>
            <a:pPr lvl="0"/>
            <a:r>
              <a:rPr lang="id-ID" dirty="0"/>
              <a:t>Presentation Title Goes Here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31" hasCustomPrompt="1"/>
          </p:nvPr>
        </p:nvSpPr>
        <p:spPr>
          <a:xfrm>
            <a:off x="507935" y="1143000"/>
            <a:ext cx="11377719" cy="228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700" b="0" baseline="0">
                <a:solidFill>
                  <a:schemeClr val="accent3"/>
                </a:solidFill>
                <a:latin typeface="Arial"/>
                <a:cs typeface="Arial" pitchFamily="34" charset="0"/>
                <a:sym typeface="Arial"/>
              </a:defRPr>
            </a:lvl1pPr>
          </a:lstStyle>
          <a:p>
            <a:pPr lvl="0"/>
            <a:r>
              <a:rPr lang="id-ID" dirty="0"/>
              <a:t>Subheadline Here</a:t>
            </a:r>
          </a:p>
        </p:txBody>
      </p:sp>
    </p:spTree>
    <p:extLst>
      <p:ext uri="{BB962C8B-B14F-4D97-AF65-F5344CB8AC3E}">
        <p14:creationId xmlns:p14="http://schemas.microsoft.com/office/powerpoint/2010/main" val="365027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377925-37A2-4C87-8339-327C3107251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42597" y="6629401"/>
            <a:ext cx="12233010" cy="253262"/>
          </a:xfrm>
          <a:prstGeom prst="rect">
            <a:avLst/>
          </a:prstGeom>
        </p:spPr>
      </p:pic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516AF340-E78A-4E5A-9071-A8EBA4AC6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4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-39254"/>
            <a:ext cx="1208030" cy="3773054"/>
            <a:chOff x="762000" y="2603036"/>
            <a:chExt cx="1208030" cy="3773054"/>
          </a:xfrm>
          <a:solidFill>
            <a:srgbClr val="0070C0"/>
          </a:solidFill>
        </p:grpSpPr>
        <p:sp>
          <p:nvSpPr>
            <p:cNvPr id="9" name="Freeform 8"/>
            <p:cNvSpPr/>
            <p:nvPr/>
          </p:nvSpPr>
          <p:spPr>
            <a:xfrm>
              <a:off x="762000" y="2603036"/>
              <a:ext cx="1154545" cy="3773054"/>
            </a:xfrm>
            <a:custGeom>
              <a:avLst/>
              <a:gdLst>
                <a:gd name="connsiteX0" fmla="*/ 1117600 w 1154545"/>
                <a:gd name="connsiteY0" fmla="*/ 628073 h 4535054"/>
                <a:gd name="connsiteX1" fmla="*/ 203200 w 1154545"/>
                <a:gd name="connsiteY1" fmla="*/ 641927 h 4535054"/>
                <a:gd name="connsiteX2" fmla="*/ 36945 w 1154545"/>
                <a:gd name="connsiteY2" fmla="*/ 4479636 h 4535054"/>
                <a:gd name="connsiteX3" fmla="*/ 424872 w 1154545"/>
                <a:gd name="connsiteY3" fmla="*/ 974436 h 4535054"/>
                <a:gd name="connsiteX4" fmla="*/ 1117600 w 1154545"/>
                <a:gd name="connsiteY4" fmla="*/ 628073 h 453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4545" h="4535054">
                  <a:moveTo>
                    <a:pt x="1117600" y="628073"/>
                  </a:moveTo>
                  <a:cubicBezTo>
                    <a:pt x="1080655" y="572655"/>
                    <a:pt x="383309" y="0"/>
                    <a:pt x="203200" y="641927"/>
                  </a:cubicBezTo>
                  <a:cubicBezTo>
                    <a:pt x="23091" y="1283854"/>
                    <a:pt x="0" y="4424218"/>
                    <a:pt x="36945" y="4479636"/>
                  </a:cubicBezTo>
                  <a:cubicBezTo>
                    <a:pt x="73890" y="4535054"/>
                    <a:pt x="249381" y="1616363"/>
                    <a:pt x="424872" y="974436"/>
                  </a:cubicBezTo>
                  <a:cubicBezTo>
                    <a:pt x="600363" y="332509"/>
                    <a:pt x="1154545" y="683491"/>
                    <a:pt x="1117600" y="6280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 rot="1055362">
              <a:off x="1272087" y="2708870"/>
              <a:ext cx="697943" cy="300573"/>
            </a:xfrm>
            <a:custGeom>
              <a:avLst/>
              <a:gdLst>
                <a:gd name="connsiteX0" fmla="*/ 9236 w 905163"/>
                <a:gd name="connsiteY0" fmla="*/ 286327 h 526472"/>
                <a:gd name="connsiteX1" fmla="*/ 480290 w 905163"/>
                <a:gd name="connsiteY1" fmla="*/ 230909 h 526472"/>
                <a:gd name="connsiteX2" fmla="*/ 895927 w 905163"/>
                <a:gd name="connsiteY2" fmla="*/ 494145 h 526472"/>
                <a:gd name="connsiteX3" fmla="*/ 535709 w 905163"/>
                <a:gd name="connsiteY3" fmla="*/ 36945 h 526472"/>
                <a:gd name="connsiteX4" fmla="*/ 9236 w 905163"/>
                <a:gd name="connsiteY4" fmla="*/ 286327 h 52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5163" h="526472">
                  <a:moveTo>
                    <a:pt x="9236" y="286327"/>
                  </a:moveTo>
                  <a:cubicBezTo>
                    <a:pt x="0" y="318654"/>
                    <a:pt x="332508" y="196273"/>
                    <a:pt x="480290" y="230909"/>
                  </a:cubicBezTo>
                  <a:cubicBezTo>
                    <a:pt x="628072" y="265545"/>
                    <a:pt x="886691" y="526472"/>
                    <a:pt x="895927" y="494145"/>
                  </a:cubicBezTo>
                  <a:cubicBezTo>
                    <a:pt x="905163" y="461818"/>
                    <a:pt x="688109" y="73890"/>
                    <a:pt x="535709" y="36945"/>
                  </a:cubicBezTo>
                  <a:cubicBezTo>
                    <a:pt x="383309" y="0"/>
                    <a:pt x="18472" y="254000"/>
                    <a:pt x="9236" y="28632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3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AB998-448E-4045-ABE2-FE74028A7E2B}" type="datetimeFigureOut">
              <a:rPr lang="en-US" smtClean="0"/>
              <a:pPr/>
              <a:t>13/01/2025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6353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3AAB8-70B5-4392-80A8-D48965DD43B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045B95-ED55-47DB-B91D-AC0C8640468F}"/>
              </a:ext>
            </a:extLst>
          </p:cNvPr>
          <p:cNvCxnSpPr>
            <a:cxnSpLocks/>
          </p:cNvCxnSpPr>
          <p:nvPr userDrawn="1"/>
        </p:nvCxnSpPr>
        <p:spPr>
          <a:xfrm>
            <a:off x="431948" y="1076924"/>
            <a:ext cx="1176005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99CD0A7-058C-4F11-97A2-77A0CF756FC3}"/>
              </a:ext>
            </a:extLst>
          </p:cNvPr>
          <p:cNvSpPr txBox="1">
            <a:spLocks/>
          </p:cNvSpPr>
          <p:nvPr userDrawn="1"/>
        </p:nvSpPr>
        <p:spPr>
          <a:xfrm>
            <a:off x="334963" y="523508"/>
            <a:ext cx="8641357" cy="57606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dirty="0">
              <a:solidFill>
                <a:srgbClr val="601D7F"/>
              </a:solidFill>
              <a:latin typeface="Century Gothic"/>
              <a:cs typeface="Century Gothic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-39254"/>
            <a:ext cx="1208030" cy="3773054"/>
            <a:chOff x="762000" y="2603036"/>
            <a:chExt cx="1208030" cy="3773054"/>
          </a:xfrm>
          <a:solidFill>
            <a:srgbClr val="0070C0"/>
          </a:solidFill>
        </p:grpSpPr>
        <p:sp>
          <p:nvSpPr>
            <p:cNvPr id="12" name="Freeform 11"/>
            <p:cNvSpPr/>
            <p:nvPr/>
          </p:nvSpPr>
          <p:spPr>
            <a:xfrm>
              <a:off x="762000" y="2603036"/>
              <a:ext cx="1154545" cy="3773054"/>
            </a:xfrm>
            <a:custGeom>
              <a:avLst/>
              <a:gdLst>
                <a:gd name="connsiteX0" fmla="*/ 1117600 w 1154545"/>
                <a:gd name="connsiteY0" fmla="*/ 628073 h 4535054"/>
                <a:gd name="connsiteX1" fmla="*/ 203200 w 1154545"/>
                <a:gd name="connsiteY1" fmla="*/ 641927 h 4535054"/>
                <a:gd name="connsiteX2" fmla="*/ 36945 w 1154545"/>
                <a:gd name="connsiteY2" fmla="*/ 4479636 h 4535054"/>
                <a:gd name="connsiteX3" fmla="*/ 424872 w 1154545"/>
                <a:gd name="connsiteY3" fmla="*/ 974436 h 4535054"/>
                <a:gd name="connsiteX4" fmla="*/ 1117600 w 1154545"/>
                <a:gd name="connsiteY4" fmla="*/ 628073 h 453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4545" h="4535054">
                  <a:moveTo>
                    <a:pt x="1117600" y="628073"/>
                  </a:moveTo>
                  <a:cubicBezTo>
                    <a:pt x="1080655" y="572655"/>
                    <a:pt x="383309" y="0"/>
                    <a:pt x="203200" y="641927"/>
                  </a:cubicBezTo>
                  <a:cubicBezTo>
                    <a:pt x="23091" y="1283854"/>
                    <a:pt x="0" y="4424218"/>
                    <a:pt x="36945" y="4479636"/>
                  </a:cubicBezTo>
                  <a:cubicBezTo>
                    <a:pt x="73890" y="4535054"/>
                    <a:pt x="249381" y="1616363"/>
                    <a:pt x="424872" y="974436"/>
                  </a:cubicBezTo>
                  <a:cubicBezTo>
                    <a:pt x="600363" y="332509"/>
                    <a:pt x="1154545" y="683491"/>
                    <a:pt x="1117600" y="6280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 rot="1055362">
              <a:off x="1272087" y="2708870"/>
              <a:ext cx="697943" cy="300573"/>
            </a:xfrm>
            <a:custGeom>
              <a:avLst/>
              <a:gdLst>
                <a:gd name="connsiteX0" fmla="*/ 9236 w 905163"/>
                <a:gd name="connsiteY0" fmla="*/ 286327 h 526472"/>
                <a:gd name="connsiteX1" fmla="*/ 480290 w 905163"/>
                <a:gd name="connsiteY1" fmla="*/ 230909 h 526472"/>
                <a:gd name="connsiteX2" fmla="*/ 895927 w 905163"/>
                <a:gd name="connsiteY2" fmla="*/ 494145 h 526472"/>
                <a:gd name="connsiteX3" fmla="*/ 535709 w 905163"/>
                <a:gd name="connsiteY3" fmla="*/ 36945 h 526472"/>
                <a:gd name="connsiteX4" fmla="*/ 9236 w 905163"/>
                <a:gd name="connsiteY4" fmla="*/ 286327 h 52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5163" h="526472">
                  <a:moveTo>
                    <a:pt x="9236" y="286327"/>
                  </a:moveTo>
                  <a:cubicBezTo>
                    <a:pt x="0" y="318654"/>
                    <a:pt x="332508" y="196273"/>
                    <a:pt x="480290" y="230909"/>
                  </a:cubicBezTo>
                  <a:cubicBezTo>
                    <a:pt x="628072" y="265545"/>
                    <a:pt x="886691" y="526472"/>
                    <a:pt x="895927" y="494145"/>
                  </a:cubicBezTo>
                  <a:cubicBezTo>
                    <a:pt x="905163" y="461818"/>
                    <a:pt x="688109" y="73890"/>
                    <a:pt x="535709" y="36945"/>
                  </a:cubicBezTo>
                  <a:cubicBezTo>
                    <a:pt x="383309" y="0"/>
                    <a:pt x="18472" y="254000"/>
                    <a:pt x="9236" y="28632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599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309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Production Monitoring System (PMS)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B9E200-BC6F-69F8-47DE-715F72CA0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606" y="457200"/>
            <a:ext cx="1378945" cy="137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205" y="152400"/>
            <a:ext cx="7620001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GB" sz="36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Network architecture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Strictly Confidential - functionapps lab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D6E04-95D3-4C85-95A9-30C32FC3301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Oval 2"/>
          <p:cNvSpPr>
            <a:spLocks noChangeArrowheads="1"/>
          </p:cNvSpPr>
          <p:nvPr/>
        </p:nvSpPr>
        <p:spPr bwMode="auto">
          <a:xfrm>
            <a:off x="2505807" y="2012951"/>
            <a:ext cx="5494151" cy="1547813"/>
          </a:xfrm>
          <a:prstGeom prst="ellipse">
            <a:avLst/>
          </a:prstGeom>
          <a:solidFill>
            <a:srgbClr val="FFFF99">
              <a:alpha val="50000"/>
            </a:srgbClr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3635" tIns="46817" rIns="93635" bIns="46817"/>
          <a:lstStyle/>
          <a:p>
            <a:pPr defTabSz="936625">
              <a:lnSpc>
                <a:spcPct val="100000"/>
              </a:lnSpc>
            </a:pPr>
            <a:r>
              <a:rPr lang="en-US" sz="1400" dirty="0"/>
              <a:t>Production Management System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7085806" y="4800600"/>
            <a:ext cx="4325904" cy="1327150"/>
          </a:xfrm>
          <a:prstGeom prst="ellipse">
            <a:avLst/>
          </a:prstGeom>
          <a:solidFill>
            <a:srgbClr val="FFFF00">
              <a:alpha val="50000"/>
            </a:srgbClr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3635" tIns="46817" rIns="93635" bIns="46817" anchor="ctr"/>
          <a:lstStyle/>
          <a:p>
            <a:pPr algn="r" defTabSz="936625">
              <a:lnSpc>
                <a:spcPct val="100000"/>
              </a:lnSpc>
            </a:pPr>
            <a:endParaRPr lang="en-US" sz="1400" dirty="0"/>
          </a:p>
          <a:p>
            <a:pPr algn="r" defTabSz="936625">
              <a:lnSpc>
                <a:spcPct val="100000"/>
              </a:lnSpc>
            </a:pPr>
            <a:endParaRPr lang="en-US" sz="1400" dirty="0"/>
          </a:p>
          <a:p>
            <a:pPr algn="r" defTabSz="936625">
              <a:lnSpc>
                <a:spcPct val="100000"/>
              </a:lnSpc>
            </a:pPr>
            <a:endParaRPr lang="en-US" sz="1400" dirty="0"/>
          </a:p>
          <a:p>
            <a:pPr algn="r" defTabSz="936625">
              <a:lnSpc>
                <a:spcPct val="100000"/>
              </a:lnSpc>
            </a:pPr>
            <a:endParaRPr lang="en-US" sz="1400" dirty="0"/>
          </a:p>
          <a:p>
            <a:pPr algn="r" defTabSz="936625">
              <a:lnSpc>
                <a:spcPct val="100000"/>
              </a:lnSpc>
            </a:pPr>
            <a:r>
              <a:rPr lang="en-US" sz="1400" dirty="0"/>
              <a:t>Customer Plant</a:t>
            </a: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5180806" y="3733800"/>
            <a:ext cx="3276600" cy="1143000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36864" tIns="36864" rIns="36864" bIns="36864" anchor="ctr" anchorCtr="1"/>
          <a:lstStyle/>
          <a:p>
            <a:pPr algn="ctr" defTabSz="936625">
              <a:lnSpc>
                <a:spcPct val="100000"/>
              </a:lnSpc>
            </a:pPr>
            <a:r>
              <a:rPr lang="en-US" sz="1600" b="1" i="1" dirty="0">
                <a:solidFill>
                  <a:srgbClr val="000000"/>
                </a:solidFill>
              </a:rPr>
              <a:t>Internet cloud</a:t>
            </a:r>
          </a:p>
        </p:txBody>
      </p:sp>
      <p:grpSp>
        <p:nvGrpSpPr>
          <p:cNvPr id="10" name="Group 61"/>
          <p:cNvGrpSpPr>
            <a:grpSpLocks/>
          </p:cNvGrpSpPr>
          <p:nvPr/>
        </p:nvGrpSpPr>
        <p:grpSpPr bwMode="auto">
          <a:xfrm>
            <a:off x="6116370" y="2447925"/>
            <a:ext cx="270898" cy="312738"/>
            <a:chOff x="2966" y="1920"/>
            <a:chExt cx="156" cy="24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64" name="AutoShape 62"/>
            <p:cNvSpPr>
              <a:spLocks noChangeArrowheads="1"/>
            </p:cNvSpPr>
            <p:nvPr/>
          </p:nvSpPr>
          <p:spPr bwMode="auto">
            <a:xfrm flipH="1">
              <a:off x="2966" y="2016"/>
              <a:ext cx="156" cy="144"/>
            </a:xfrm>
            <a:prstGeom prst="cube">
              <a:avLst>
                <a:gd name="adj" fmla="val 40278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/>
            <a:lstStyle/>
            <a:p>
              <a:endParaRPr lang="en-US"/>
            </a:p>
          </p:txBody>
        </p:sp>
        <p:sp>
          <p:nvSpPr>
            <p:cNvPr id="65" name="AutoShape 63"/>
            <p:cNvSpPr>
              <a:spLocks noChangeArrowheads="1"/>
            </p:cNvSpPr>
            <p:nvPr/>
          </p:nvSpPr>
          <p:spPr bwMode="auto">
            <a:xfrm flipH="1">
              <a:off x="2966" y="1920"/>
              <a:ext cx="156" cy="144"/>
            </a:xfrm>
            <a:prstGeom prst="cube">
              <a:avLst>
                <a:gd name="adj" fmla="val 40278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/>
            <a:lstStyle/>
            <a:p>
              <a:endParaRPr lang="en-US"/>
            </a:p>
          </p:txBody>
        </p:sp>
      </p:grpSp>
      <p:sp>
        <p:nvSpPr>
          <p:cNvPr id="66" name="Text Box 64"/>
          <p:cNvSpPr txBox="1">
            <a:spLocks noChangeArrowheads="1"/>
          </p:cNvSpPr>
          <p:nvPr/>
        </p:nvSpPr>
        <p:spPr bwMode="auto">
          <a:xfrm>
            <a:off x="5790446" y="1752600"/>
            <a:ext cx="1079855" cy="27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3635" tIns="46817" rIns="93635" bIns="46817" anchor="ctr">
            <a:spAutoFit/>
          </a:bodyPr>
          <a:lstStyle/>
          <a:p>
            <a:pPr algn="ctr" defTabSz="936625">
              <a:lnSpc>
                <a:spcPct val="100000"/>
              </a:lnSpc>
            </a:pPr>
            <a:r>
              <a:rPr lang="en-US" sz="1200" b="1" dirty="0">
                <a:solidFill>
                  <a:srgbClr val="000000"/>
                </a:solidFill>
              </a:rPr>
              <a:t>UI/Web Panel</a:t>
            </a:r>
            <a:endParaRPr lang="en-US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7" name="Text Box 75"/>
          <p:cNvSpPr txBox="1">
            <a:spLocks noChangeArrowheads="1"/>
          </p:cNvSpPr>
          <p:nvPr/>
        </p:nvSpPr>
        <p:spPr bwMode="auto">
          <a:xfrm>
            <a:off x="2513806" y="2895600"/>
            <a:ext cx="1671364" cy="27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3635" tIns="46817" rIns="93635" bIns="46817" anchor="ctr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LED Monitor connector</a:t>
            </a:r>
          </a:p>
        </p:txBody>
      </p:sp>
      <p:sp>
        <p:nvSpPr>
          <p:cNvPr id="78" name="AutoShape 76"/>
          <p:cNvSpPr>
            <a:spLocks noChangeArrowheads="1"/>
          </p:cNvSpPr>
          <p:nvPr/>
        </p:nvSpPr>
        <p:spPr bwMode="auto">
          <a:xfrm flipH="1">
            <a:off x="3710035" y="3298826"/>
            <a:ext cx="266665" cy="187325"/>
          </a:xfrm>
          <a:prstGeom prst="cube">
            <a:avLst>
              <a:gd name="adj" fmla="val 40278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000" tIns="36000" rIns="36000" bIns="36000" anchor="ctr" anchorCtr="1"/>
          <a:lstStyle/>
          <a:p>
            <a:endParaRPr lang="en-US"/>
          </a:p>
        </p:txBody>
      </p:sp>
      <p:sp>
        <p:nvSpPr>
          <p:cNvPr id="79" name="AutoShape 77"/>
          <p:cNvSpPr>
            <a:spLocks noChangeArrowheads="1"/>
          </p:cNvSpPr>
          <p:nvPr/>
        </p:nvSpPr>
        <p:spPr bwMode="auto">
          <a:xfrm flipH="1">
            <a:off x="3710035" y="3173414"/>
            <a:ext cx="266665" cy="187325"/>
          </a:xfrm>
          <a:prstGeom prst="cube">
            <a:avLst>
              <a:gd name="adj" fmla="val 40278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000" tIns="36000" rIns="36000" bIns="36000" anchor="ctr" anchorCtr="1"/>
          <a:lstStyle/>
          <a:p>
            <a:endParaRPr lang="en-US"/>
          </a:p>
        </p:txBody>
      </p:sp>
      <p:cxnSp>
        <p:nvCxnSpPr>
          <p:cNvPr id="80" name="AutoShape 78"/>
          <p:cNvCxnSpPr>
            <a:cxnSpLocks noChangeShapeType="1"/>
            <a:stCxn id="135" idx="4"/>
            <a:endCxn id="27650" idx="3"/>
          </p:cNvCxnSpPr>
          <p:nvPr/>
        </p:nvCxnSpPr>
        <p:spPr bwMode="auto">
          <a:xfrm rot="10800000" flipV="1">
            <a:off x="6628606" y="5012855"/>
            <a:ext cx="2826946" cy="56620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82" name="AutoShape 80"/>
          <p:cNvCxnSpPr>
            <a:cxnSpLocks noChangeShapeType="1"/>
            <a:stCxn id="79" idx="2"/>
            <a:endCxn id="64" idx="5"/>
          </p:cNvCxnSpPr>
          <p:nvPr/>
        </p:nvCxnSpPr>
        <p:spPr bwMode="auto">
          <a:xfrm flipV="1">
            <a:off x="3976700" y="2629053"/>
            <a:ext cx="2139671" cy="67574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86" name="Oval 84"/>
          <p:cNvSpPr>
            <a:spLocks noChangeArrowheads="1"/>
          </p:cNvSpPr>
          <p:nvPr/>
        </p:nvSpPr>
        <p:spPr bwMode="auto">
          <a:xfrm>
            <a:off x="7212661" y="1295401"/>
            <a:ext cx="4325904" cy="796925"/>
          </a:xfrm>
          <a:prstGeom prst="ellipse">
            <a:avLst/>
          </a:prstGeom>
          <a:solidFill>
            <a:srgbClr val="FFFF00">
              <a:alpha val="50000"/>
            </a:srgbClr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3635" tIns="46817" rIns="93635" bIns="46817" anchor="ctr"/>
          <a:lstStyle/>
          <a:p>
            <a:pPr algn="ctr" defTabSz="936625"/>
            <a:r>
              <a:rPr lang="en-US" sz="1400" dirty="0"/>
              <a:t>Customer IT network</a:t>
            </a:r>
          </a:p>
        </p:txBody>
      </p:sp>
      <p:grpSp>
        <p:nvGrpSpPr>
          <p:cNvPr id="11" name="Group 85"/>
          <p:cNvGrpSpPr>
            <a:grpSpLocks/>
          </p:cNvGrpSpPr>
          <p:nvPr/>
        </p:nvGrpSpPr>
        <p:grpSpPr bwMode="auto">
          <a:xfrm>
            <a:off x="8010541" y="1716089"/>
            <a:ext cx="270898" cy="312737"/>
            <a:chOff x="2966" y="1920"/>
            <a:chExt cx="156" cy="240"/>
          </a:xfrm>
        </p:grpSpPr>
        <p:sp>
          <p:nvSpPr>
            <p:cNvPr id="88" name="AutoShape 86"/>
            <p:cNvSpPr>
              <a:spLocks noChangeArrowheads="1"/>
            </p:cNvSpPr>
            <p:nvPr/>
          </p:nvSpPr>
          <p:spPr bwMode="auto">
            <a:xfrm flipH="1">
              <a:off x="2966" y="2016"/>
              <a:ext cx="156" cy="144"/>
            </a:xfrm>
            <a:prstGeom prst="cube">
              <a:avLst>
                <a:gd name="adj" fmla="val 40278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/>
            <a:lstStyle/>
            <a:p>
              <a:endParaRPr lang="en-US"/>
            </a:p>
          </p:txBody>
        </p:sp>
        <p:sp>
          <p:nvSpPr>
            <p:cNvPr id="89" name="AutoShape 87"/>
            <p:cNvSpPr>
              <a:spLocks noChangeArrowheads="1"/>
            </p:cNvSpPr>
            <p:nvPr/>
          </p:nvSpPr>
          <p:spPr bwMode="auto">
            <a:xfrm flipH="1">
              <a:off x="2966" y="1920"/>
              <a:ext cx="156" cy="144"/>
            </a:xfrm>
            <a:prstGeom prst="cube">
              <a:avLst>
                <a:gd name="adj" fmla="val 40278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/>
            <a:lstStyle/>
            <a:p>
              <a:endParaRPr lang="en-US"/>
            </a:p>
          </p:txBody>
        </p:sp>
      </p:grpSp>
      <p:cxnSp>
        <p:nvCxnSpPr>
          <p:cNvPr id="91" name="AutoShape 94"/>
          <p:cNvCxnSpPr>
            <a:cxnSpLocks noChangeShapeType="1"/>
            <a:stCxn id="65" idx="2"/>
            <a:endCxn id="88" idx="5"/>
          </p:cNvCxnSpPr>
          <p:nvPr/>
        </p:nvCxnSpPr>
        <p:spPr bwMode="auto">
          <a:xfrm flipV="1">
            <a:off x="6387269" y="1897064"/>
            <a:ext cx="1623273" cy="6810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93" name="AutoShape 96"/>
          <p:cNvSpPr>
            <a:spLocks noChangeArrowheads="1"/>
          </p:cNvSpPr>
          <p:nvPr/>
        </p:nvSpPr>
        <p:spPr bwMode="auto">
          <a:xfrm>
            <a:off x="9219406" y="2590800"/>
            <a:ext cx="2539669" cy="990600"/>
          </a:xfrm>
          <a:prstGeom prst="wedgeRectCallout">
            <a:avLst>
              <a:gd name="adj1" fmla="val -113851"/>
              <a:gd name="adj2" fmla="val 28071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3635" tIns="46817" rIns="93635" bIns="46817"/>
          <a:lstStyle/>
          <a:p>
            <a:pPr algn="ctr" defTabSz="936625">
              <a:lnSpc>
                <a:spcPct val="100000"/>
              </a:lnSpc>
            </a:pPr>
            <a:r>
              <a:rPr lang="en-US" sz="1400" dirty="0"/>
              <a:t>5. Scanning of the Blocked URL is done on the respective Device over the respective network – Mobile/Broadband</a:t>
            </a:r>
          </a:p>
        </p:txBody>
      </p:sp>
      <p:sp>
        <p:nvSpPr>
          <p:cNvPr id="95" name="Text Box 98"/>
          <p:cNvSpPr txBox="1">
            <a:spLocks noChangeArrowheads="1"/>
          </p:cNvSpPr>
          <p:nvPr/>
        </p:nvSpPr>
        <p:spPr bwMode="auto">
          <a:xfrm>
            <a:off x="6399967" y="2514601"/>
            <a:ext cx="1347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sv-SE" sz="1200" b="1" dirty="0">
                <a:solidFill>
                  <a:srgbClr val="000000"/>
                </a:solidFill>
              </a:rPr>
              <a:t>Application server</a:t>
            </a:r>
            <a:endParaRPr lang="en-US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6" name="AutoShape 99"/>
          <p:cNvSpPr>
            <a:spLocks noChangeArrowheads="1"/>
          </p:cNvSpPr>
          <p:nvPr/>
        </p:nvSpPr>
        <p:spPr bwMode="auto">
          <a:xfrm>
            <a:off x="241269" y="1936750"/>
            <a:ext cx="1919567" cy="920750"/>
          </a:xfrm>
          <a:prstGeom prst="wedgeRectCallout">
            <a:avLst>
              <a:gd name="adj1" fmla="val 212399"/>
              <a:gd name="adj2" fmla="val 4952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dirty="0"/>
              <a:t>4. Scan request to the respective Device in the network to ensure that Blocking is done</a:t>
            </a:r>
          </a:p>
        </p:txBody>
      </p:sp>
      <p:sp>
        <p:nvSpPr>
          <p:cNvPr id="105" name="AutoShape 76"/>
          <p:cNvSpPr>
            <a:spLocks noChangeArrowheads="1"/>
          </p:cNvSpPr>
          <p:nvPr/>
        </p:nvSpPr>
        <p:spPr bwMode="auto">
          <a:xfrm flipH="1">
            <a:off x="5688860" y="2057401"/>
            <a:ext cx="266665" cy="187325"/>
          </a:xfrm>
          <a:prstGeom prst="cube">
            <a:avLst>
              <a:gd name="adj" fmla="val 40278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000" tIns="36000" rIns="36000" bIns="36000" anchor="ctr" anchorCtr="1"/>
          <a:lstStyle/>
          <a:p>
            <a:endParaRPr lang="en-US"/>
          </a:p>
        </p:txBody>
      </p:sp>
      <p:sp>
        <p:nvSpPr>
          <p:cNvPr id="106" name="AutoShape 77"/>
          <p:cNvSpPr>
            <a:spLocks noChangeArrowheads="1"/>
          </p:cNvSpPr>
          <p:nvPr/>
        </p:nvSpPr>
        <p:spPr bwMode="auto">
          <a:xfrm flipH="1">
            <a:off x="5688860" y="1931989"/>
            <a:ext cx="266665" cy="187325"/>
          </a:xfrm>
          <a:prstGeom prst="cube">
            <a:avLst>
              <a:gd name="adj" fmla="val 40278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000" tIns="36000" rIns="36000" bIns="36000" anchor="ctr" anchorCtr="1"/>
          <a:lstStyle/>
          <a:p>
            <a:endParaRPr lang="en-US"/>
          </a:p>
        </p:txBody>
      </p:sp>
      <p:cxnSp>
        <p:nvCxnSpPr>
          <p:cNvPr id="107" name="AutoShape 80"/>
          <p:cNvCxnSpPr>
            <a:cxnSpLocks noChangeShapeType="1"/>
            <a:stCxn id="65" idx="1"/>
          </p:cNvCxnSpPr>
          <p:nvPr/>
        </p:nvCxnSpPr>
        <p:spPr bwMode="auto">
          <a:xfrm rot="16200000" flipV="1">
            <a:off x="5952957" y="2174263"/>
            <a:ext cx="389904" cy="30857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110" name="AutoShape 81"/>
          <p:cNvSpPr>
            <a:spLocks noChangeArrowheads="1"/>
          </p:cNvSpPr>
          <p:nvPr/>
        </p:nvSpPr>
        <p:spPr bwMode="auto">
          <a:xfrm>
            <a:off x="3123406" y="914400"/>
            <a:ext cx="1549506" cy="762000"/>
          </a:xfrm>
          <a:prstGeom prst="wedgeRectCallout">
            <a:avLst>
              <a:gd name="adj1" fmla="val 70181"/>
              <a:gd name="adj2" fmla="val 122841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3635" tIns="46817" rIns="93635" bIns="46817"/>
          <a:lstStyle/>
          <a:p>
            <a:pPr algn="ctr" defTabSz="936625">
              <a:lnSpc>
                <a:spcPct val="100000"/>
              </a:lnSpc>
            </a:pPr>
            <a:r>
              <a:rPr lang="en-US" sz="1400" dirty="0"/>
              <a:t>Server Installed at  </a:t>
            </a:r>
            <a:r>
              <a:rPr lang="en-US" sz="1400" dirty="0" err="1"/>
              <a:t>CustomerData</a:t>
            </a:r>
            <a:r>
              <a:rPr lang="en-US" sz="1400" dirty="0"/>
              <a:t> Center</a:t>
            </a:r>
          </a:p>
        </p:txBody>
      </p:sp>
      <p:grpSp>
        <p:nvGrpSpPr>
          <p:cNvPr id="12" name="Group 85"/>
          <p:cNvGrpSpPr>
            <a:grpSpLocks/>
          </p:cNvGrpSpPr>
          <p:nvPr/>
        </p:nvGrpSpPr>
        <p:grpSpPr bwMode="auto">
          <a:xfrm>
            <a:off x="9379974" y="4756151"/>
            <a:ext cx="270898" cy="312737"/>
            <a:chOff x="2966" y="1920"/>
            <a:chExt cx="156" cy="24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5" name="AutoShape 86"/>
            <p:cNvSpPr>
              <a:spLocks noChangeArrowheads="1"/>
            </p:cNvSpPr>
            <p:nvPr/>
          </p:nvSpPr>
          <p:spPr bwMode="auto">
            <a:xfrm flipH="1">
              <a:off x="2966" y="2016"/>
              <a:ext cx="156" cy="144"/>
            </a:xfrm>
            <a:prstGeom prst="cube">
              <a:avLst>
                <a:gd name="adj" fmla="val 40278"/>
              </a:avLst>
            </a:prstGeom>
            <a:solidFill>
              <a:srgbClr val="77D24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/>
            <a:lstStyle/>
            <a:p>
              <a:endParaRPr lang="en-US"/>
            </a:p>
          </p:txBody>
        </p:sp>
        <p:sp>
          <p:nvSpPr>
            <p:cNvPr id="136" name="AutoShape 87"/>
            <p:cNvSpPr>
              <a:spLocks noChangeArrowheads="1"/>
            </p:cNvSpPr>
            <p:nvPr/>
          </p:nvSpPr>
          <p:spPr bwMode="auto">
            <a:xfrm flipH="1">
              <a:off x="2966" y="1920"/>
              <a:ext cx="156" cy="144"/>
            </a:xfrm>
            <a:prstGeom prst="cube">
              <a:avLst>
                <a:gd name="adj" fmla="val 40278"/>
              </a:avLst>
            </a:prstGeom>
            <a:solidFill>
              <a:srgbClr val="77D24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 anchorCtr="1"/>
            <a:lstStyle/>
            <a:p>
              <a:endParaRPr lang="en-US"/>
            </a:p>
          </p:txBody>
        </p:sp>
      </p:grpSp>
      <p:sp>
        <p:nvSpPr>
          <p:cNvPr id="139" name="Text Box 98"/>
          <p:cNvSpPr txBox="1">
            <a:spLocks noChangeArrowheads="1"/>
          </p:cNvSpPr>
          <p:nvPr/>
        </p:nvSpPr>
        <p:spPr bwMode="auto">
          <a:xfrm>
            <a:off x="9371806" y="4267200"/>
            <a:ext cx="2118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sv-SE" sz="1200" b="1" dirty="0">
                <a:solidFill>
                  <a:srgbClr val="000000"/>
                </a:solidFill>
              </a:rPr>
              <a:t>Local machne for connection with LED panels</a:t>
            </a:r>
            <a:endParaRPr lang="en-US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140" name="AutoShape 78"/>
          <p:cNvCxnSpPr>
            <a:cxnSpLocks noChangeShapeType="1"/>
            <a:endCxn id="136" idx="5"/>
          </p:cNvCxnSpPr>
          <p:nvPr/>
        </p:nvCxnSpPr>
        <p:spPr bwMode="auto">
          <a:xfrm>
            <a:off x="3961606" y="3429000"/>
            <a:ext cx="5418368" cy="138318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87" name="Text Box 64"/>
          <p:cNvSpPr txBox="1">
            <a:spLocks noChangeArrowheads="1"/>
          </p:cNvSpPr>
          <p:nvPr/>
        </p:nvSpPr>
        <p:spPr bwMode="auto">
          <a:xfrm>
            <a:off x="7217463" y="1536742"/>
            <a:ext cx="876466" cy="27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3635" tIns="46817" rIns="93635" bIns="46817" anchor="ctr">
            <a:spAutoFit/>
          </a:bodyPr>
          <a:lstStyle/>
          <a:p>
            <a:pPr algn="ctr" defTabSz="936625">
              <a:lnSpc>
                <a:spcPct val="100000"/>
              </a:lnSpc>
            </a:pPr>
            <a:r>
              <a:rPr lang="en-US" sz="1200" b="1" dirty="0">
                <a:solidFill>
                  <a:srgbClr val="000000"/>
                </a:solidFill>
              </a:rPr>
              <a:t>SAP Server</a:t>
            </a:r>
            <a:endParaRPr lang="en-US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9" name="AutoShape 81"/>
          <p:cNvSpPr>
            <a:spLocks noChangeArrowheads="1"/>
          </p:cNvSpPr>
          <p:nvPr/>
        </p:nvSpPr>
        <p:spPr bwMode="auto">
          <a:xfrm>
            <a:off x="5866606" y="787895"/>
            <a:ext cx="3126903" cy="445871"/>
          </a:xfrm>
          <a:prstGeom prst="wedgeRectCallout">
            <a:avLst>
              <a:gd name="adj1" fmla="val -11560"/>
              <a:gd name="adj2" fmla="val 268680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3635" tIns="46817" rIns="93635" bIns="46817"/>
          <a:lstStyle/>
          <a:p>
            <a:pPr algn="ctr" defTabSz="936625">
              <a:lnSpc>
                <a:spcPct val="100000"/>
              </a:lnSpc>
            </a:pPr>
            <a:r>
              <a:rPr lang="en-US" sz="1400" dirty="0"/>
              <a:t>Integration with SAP Database</a:t>
            </a:r>
          </a:p>
        </p:txBody>
      </p:sp>
      <p:cxnSp>
        <p:nvCxnSpPr>
          <p:cNvPr id="116" name="AutoShape 78"/>
          <p:cNvCxnSpPr>
            <a:cxnSpLocks noChangeShapeType="1"/>
          </p:cNvCxnSpPr>
          <p:nvPr/>
        </p:nvCxnSpPr>
        <p:spPr bwMode="auto">
          <a:xfrm rot="5400000">
            <a:off x="8448322" y="5190684"/>
            <a:ext cx="1143000" cy="82003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grpSp>
        <p:nvGrpSpPr>
          <p:cNvPr id="125" name="Group 124"/>
          <p:cNvGrpSpPr/>
          <p:nvPr/>
        </p:nvGrpSpPr>
        <p:grpSpPr>
          <a:xfrm>
            <a:off x="5638006" y="5181600"/>
            <a:ext cx="990600" cy="965014"/>
            <a:chOff x="5638006" y="5181600"/>
            <a:chExt cx="990600" cy="965014"/>
          </a:xfrm>
        </p:grpSpPr>
        <p:sp>
          <p:nvSpPr>
            <p:cNvPr id="70" name="Text Box 68"/>
            <p:cNvSpPr txBox="1">
              <a:spLocks noChangeArrowheads="1"/>
            </p:cNvSpPr>
            <p:nvPr/>
          </p:nvSpPr>
          <p:spPr bwMode="auto">
            <a:xfrm>
              <a:off x="5638006" y="5867400"/>
              <a:ext cx="990600" cy="2792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3635" tIns="46817" rIns="93635" bIns="46817" anchor="ctr">
              <a:spAutoFit/>
            </a:bodyPr>
            <a:lstStyle/>
            <a:p>
              <a:pPr algn="ctr" defTabSz="936625">
                <a:lnSpc>
                  <a:spcPct val="100000"/>
                </a:lnSpc>
              </a:pPr>
              <a:r>
                <a:rPr lang="en-US" sz="1200" b="1" dirty="0">
                  <a:solidFill>
                    <a:srgbClr val="000000"/>
                  </a:solidFill>
                </a:rPr>
                <a:t>LED Panel</a:t>
              </a:r>
              <a:endParaRPr lang="en-US" sz="1200" b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27650" name="Picture 2" descr="https://encrypted-tbn0.gstatic.com/images?q=tbn:ANd9GcQOedcb14t41QnWV2akmOf1f19IYy-vpsATN6LCCOG1xe197KLYfPqv-8qdNQ&amp;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38006" y="5181600"/>
              <a:ext cx="990600" cy="794926"/>
            </a:xfrm>
            <a:prstGeom prst="rect">
              <a:avLst/>
            </a:prstGeom>
            <a:noFill/>
          </p:spPr>
        </p:pic>
      </p:grpSp>
      <p:grpSp>
        <p:nvGrpSpPr>
          <p:cNvPr id="126" name="Group 125"/>
          <p:cNvGrpSpPr/>
          <p:nvPr/>
        </p:nvGrpSpPr>
        <p:grpSpPr>
          <a:xfrm>
            <a:off x="7619206" y="5486400"/>
            <a:ext cx="990600" cy="965014"/>
            <a:chOff x="5638006" y="5181600"/>
            <a:chExt cx="990600" cy="965014"/>
          </a:xfrm>
        </p:grpSpPr>
        <p:sp>
          <p:nvSpPr>
            <p:cNvPr id="127" name="Text Box 68"/>
            <p:cNvSpPr txBox="1">
              <a:spLocks noChangeArrowheads="1"/>
            </p:cNvSpPr>
            <p:nvPr/>
          </p:nvSpPr>
          <p:spPr bwMode="auto">
            <a:xfrm>
              <a:off x="5638006" y="5867400"/>
              <a:ext cx="990600" cy="2792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3635" tIns="46817" rIns="93635" bIns="46817" anchor="ctr">
              <a:spAutoFit/>
            </a:bodyPr>
            <a:lstStyle/>
            <a:p>
              <a:pPr algn="ctr" defTabSz="936625">
                <a:lnSpc>
                  <a:spcPct val="100000"/>
                </a:lnSpc>
              </a:pPr>
              <a:r>
                <a:rPr lang="en-US" sz="1200" b="1" dirty="0">
                  <a:solidFill>
                    <a:srgbClr val="000000"/>
                  </a:solidFill>
                </a:rPr>
                <a:t>LED Panel</a:t>
              </a:r>
              <a:endParaRPr lang="en-US" sz="1200" b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128" name="Picture 2" descr="https://encrypted-tbn0.gstatic.com/images?q=tbn:ANd9GcQOedcb14t41QnWV2akmOf1f19IYy-vpsATN6LCCOG1xe197KLYfPqv-8qdNQ&amp;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38006" y="5181600"/>
              <a:ext cx="990600" cy="794926"/>
            </a:xfrm>
            <a:prstGeom prst="rect">
              <a:avLst/>
            </a:prstGeom>
            <a:noFill/>
          </p:spPr>
        </p:pic>
      </p:grpSp>
      <p:sp>
        <p:nvSpPr>
          <p:cNvPr id="131" name="Text Box 98"/>
          <p:cNvSpPr txBox="1">
            <a:spLocks noChangeArrowheads="1"/>
          </p:cNvSpPr>
          <p:nvPr/>
        </p:nvSpPr>
        <p:spPr bwMode="auto">
          <a:xfrm>
            <a:off x="3352006" y="5257800"/>
            <a:ext cx="2118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sv-SE" sz="1200" b="1" dirty="0">
                <a:solidFill>
                  <a:srgbClr val="000000"/>
                </a:solidFill>
              </a:rPr>
              <a:t>Number of LED panels can be as required  </a:t>
            </a:r>
            <a:endParaRPr lang="en-US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6" grpId="0" animBg="1"/>
      <p:bldP spid="110" grpId="0" animBg="1"/>
      <p:bldP spid="10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EAE5E92F-0F06-4B83-ACBB-EB19D3B2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06" y="228600"/>
            <a:ext cx="9982200" cy="733150"/>
          </a:xfrm>
        </p:spPr>
        <p:txBody>
          <a:bodyPr>
            <a:normAutofit/>
          </a:bodyPr>
          <a:lstStyle/>
          <a:p>
            <a:pPr algn="l"/>
            <a:r>
              <a:rPr lang="en-IN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Support and SLA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286903"/>
              </p:ext>
            </p:extLst>
          </p:nvPr>
        </p:nvGraphicFramePr>
        <p:xfrm>
          <a:off x="380206" y="961750"/>
          <a:ext cx="11353801" cy="3352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0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7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2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5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5665">
                <a:tc>
                  <a:txBody>
                    <a:bodyPr/>
                    <a:lstStyle/>
                    <a:p>
                      <a:pPr marL="18415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Problem Severity (w.r.t. impact on business)</a:t>
                      </a:r>
                      <a:endParaRPr lang="en-IN" sz="1400" b="1" dirty="0">
                        <a:solidFill>
                          <a:srgbClr val="823A04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415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Response Time</a:t>
                      </a:r>
                      <a:endParaRPr lang="en-IN" sz="1400" b="1">
                        <a:solidFill>
                          <a:srgbClr val="823A04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415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Work Around (Best Effort)</a:t>
                      </a:r>
                      <a:endParaRPr lang="en-IN" sz="1400" b="1">
                        <a:solidFill>
                          <a:srgbClr val="823A04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415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SLA</a:t>
                      </a:r>
                      <a:endParaRPr lang="en-IN" sz="1400" b="1">
                        <a:solidFill>
                          <a:srgbClr val="823A04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6994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Emergency/Critical</a:t>
                      </a:r>
                      <a:endParaRPr lang="en-IN" sz="1400">
                        <a:effectLst/>
                      </a:endParaRP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(In case downtime is leading to total revenue loss)</a:t>
                      </a:r>
                      <a:endParaRPr lang="en-IN" sz="1400">
                        <a:solidFill>
                          <a:srgbClr val="282828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1 hour</a:t>
                      </a:r>
                      <a:endParaRPr lang="en-IN" sz="1400">
                        <a:solidFill>
                          <a:srgbClr val="282828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4 hours</a:t>
                      </a:r>
                      <a:endParaRPr lang="en-IN" sz="1400">
                        <a:solidFill>
                          <a:srgbClr val="282828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The correction work starts immediately and continues until a work around solution is available. After a work-around solution is available, the case is downgraded to Major category.</a:t>
                      </a:r>
                      <a:endParaRPr lang="en-IN" sz="1400">
                        <a:solidFill>
                          <a:srgbClr val="282828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47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Major/High</a:t>
                      </a:r>
                      <a:endParaRPr lang="en-IN" sz="1400">
                        <a:effectLst/>
                      </a:endParaRP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(In case down time leads to partial revenue loss)</a:t>
                      </a:r>
                      <a:endParaRPr lang="en-IN" sz="1400">
                        <a:solidFill>
                          <a:srgbClr val="282828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2 hour</a:t>
                      </a:r>
                      <a:endParaRPr lang="en-IN" sz="1400">
                        <a:solidFill>
                          <a:srgbClr val="282828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48 hours</a:t>
                      </a:r>
                      <a:endParaRPr lang="en-IN" sz="1400">
                        <a:solidFill>
                          <a:srgbClr val="282828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Support team shall start working immediately on the problem, and continue till a work around solution is found.</a:t>
                      </a:r>
                      <a:endParaRPr lang="en-IN" sz="1400" dirty="0">
                        <a:solidFill>
                          <a:srgbClr val="282828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47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Minor/Low</a:t>
                      </a:r>
                      <a:endParaRPr lang="en-IN" sz="1400">
                        <a:effectLst/>
                      </a:endParaRP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(In case down time leads to no revenue loss)</a:t>
                      </a:r>
                      <a:endParaRPr lang="en-IN" sz="1400">
                        <a:solidFill>
                          <a:srgbClr val="282828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24 Hours</a:t>
                      </a:r>
                      <a:endParaRPr lang="en-IN" sz="1400">
                        <a:solidFill>
                          <a:srgbClr val="282828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2 weeks</a:t>
                      </a:r>
                      <a:endParaRPr lang="en-IN" sz="1400">
                        <a:solidFill>
                          <a:srgbClr val="282828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Software correction shall be available within 3 weeks</a:t>
                      </a:r>
                      <a:endParaRPr lang="en-IN" sz="1400">
                        <a:solidFill>
                          <a:srgbClr val="282828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588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Enhancement</a:t>
                      </a:r>
                      <a:endParaRPr lang="en-IN" sz="1400">
                        <a:solidFill>
                          <a:srgbClr val="282828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72 Hours</a:t>
                      </a:r>
                      <a:endParaRPr lang="en-IN" sz="1400">
                        <a:solidFill>
                          <a:srgbClr val="282828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N/A</a:t>
                      </a:r>
                      <a:endParaRPr lang="en-IN" sz="1400">
                        <a:solidFill>
                          <a:srgbClr val="282828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Enhancements shall be done in case they are not in exclusion list. Else separate commercials shall be discussed and enhancements shall be proceeded.</a:t>
                      </a:r>
                      <a:endParaRPr lang="en-IN" sz="1400" dirty="0">
                        <a:solidFill>
                          <a:srgbClr val="282828"/>
                        </a:solidFill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4475" y="4419600"/>
            <a:ext cx="11040931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System Health dashboards will be provided which will monitor SAP data access status, CPU utilization, RAM utilization, Database Utilization </a:t>
            </a:r>
            <a:r>
              <a:rPr lang="en-IN" dirty="0" err="1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etc</a:t>
            </a:r>
            <a:endParaRPr lang="en-IN" dirty="0">
              <a:solidFill>
                <a:srgbClr val="1F497D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40" y="5142131"/>
            <a:ext cx="11353800" cy="154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6303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EAE5E92F-0F06-4B83-ACBB-EB19D3B2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06" y="228600"/>
            <a:ext cx="9982200" cy="733150"/>
          </a:xfrm>
        </p:spPr>
        <p:txBody>
          <a:bodyPr>
            <a:normAutofit/>
          </a:bodyPr>
          <a:lstStyle/>
          <a:p>
            <a:pPr algn="l"/>
            <a:r>
              <a:rPr lang="en-IN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Roles and Responsibilities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787279"/>
              </p:ext>
            </p:extLst>
          </p:nvPr>
        </p:nvGraphicFramePr>
        <p:xfrm>
          <a:off x="532606" y="1094593"/>
          <a:ext cx="11048999" cy="44993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5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5762"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Activity</a:t>
                      </a:r>
                      <a:endParaRPr lang="en-IN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Customer</a:t>
                      </a:r>
                      <a:endParaRPr lang="en-IN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functionapps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349"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Detailed Project Plan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Y</a:t>
                      </a:r>
                      <a:endParaRPr lang="en-IN" sz="1400" dirty="0">
                        <a:effectLst/>
                        <a:latin typeface="+mn-lt"/>
                      </a:endParaRPr>
                    </a:p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(Dependencies like timely access to SAP and Led Panel</a:t>
                      </a:r>
                      <a:endParaRPr lang="en-IN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Y</a:t>
                      </a:r>
                      <a:endParaRPr lang="en-IN" sz="1400">
                        <a:effectLst/>
                        <a:latin typeface="+mn-lt"/>
                      </a:endParaRPr>
                    </a:p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(Project Plan and resources)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706"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SOW Signoff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Y</a:t>
                      </a:r>
                      <a:endParaRPr lang="en-IN" sz="1400">
                        <a:effectLst/>
                        <a:latin typeface="+mn-lt"/>
                      </a:endParaRPr>
                    </a:p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(Timely approval and validation of SOW)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Y</a:t>
                      </a:r>
                      <a:endParaRPr lang="en-IN" sz="1400">
                        <a:effectLst/>
                        <a:latin typeface="+mn-lt"/>
                      </a:endParaRPr>
                    </a:p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(SOW)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762"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Design and Development Plan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endParaRPr lang="en-IN" sz="1400">
                        <a:effectLst/>
                        <a:latin typeface="+mn-lt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Y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413"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Environment readiness with sample Logs of each source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Y</a:t>
                      </a:r>
                      <a:endParaRPr lang="en-IN" sz="1400">
                        <a:effectLst/>
                        <a:latin typeface="+mn-lt"/>
                      </a:endParaRPr>
                    </a:p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(DC readiness along with Hardware availability)</a:t>
                      </a:r>
                      <a:endParaRPr lang="en-IN" sz="1400">
                        <a:effectLst/>
                        <a:latin typeface="+mn-lt"/>
                      </a:endParaRPr>
                    </a:p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Network access readiness)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Y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881"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Application deployment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endParaRPr lang="en-IN" sz="1400" dirty="0">
                        <a:effectLst/>
                        <a:latin typeface="+mn-lt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Y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7881"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Implementation Strategy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endParaRPr lang="en-IN" sz="1400" dirty="0">
                        <a:effectLst/>
                        <a:latin typeface="+mn-lt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Y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762"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Functional &amp; Performance Testing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endParaRPr lang="en-IN" sz="1400">
                        <a:effectLst/>
                        <a:latin typeface="+mn-lt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Y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826"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UAT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Y</a:t>
                      </a:r>
                      <a:endParaRPr lang="en-IN" sz="1400">
                        <a:effectLst/>
                        <a:latin typeface="+mn-lt"/>
                      </a:endParaRPr>
                    </a:p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(UAT execution)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Y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0587"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Training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Y</a:t>
                      </a:r>
                      <a:endParaRPr lang="en-IN" sz="1400">
                        <a:effectLst/>
                        <a:latin typeface="+mn-lt"/>
                      </a:endParaRPr>
                    </a:p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(Timely approval of Training outline and time slots)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Y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7881"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n-lt"/>
                        </a:rPr>
                        <a:t>Operational Support</a:t>
                      </a:r>
                      <a:endParaRPr lang="en-IN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endParaRPr lang="en-IN" sz="1400">
                        <a:effectLst/>
                        <a:latin typeface="+mn-lt"/>
                      </a:endParaRPr>
                    </a:p>
                  </a:txBody>
                  <a:tcPr marL="59034" marR="59034" marT="0" marB="0"/>
                </a:tc>
                <a:tc>
                  <a:txBody>
                    <a:bodyPr/>
                    <a:lstStyle/>
                    <a:p>
                      <a:pPr marL="4572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</a:rPr>
                        <a:t>Y</a:t>
                      </a:r>
                      <a:endParaRPr lang="en-IN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9034" marR="59034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34243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EAE5E92F-0F06-4B83-ACBB-EB19D3B2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06" y="228600"/>
            <a:ext cx="9982200" cy="733150"/>
          </a:xfrm>
        </p:spPr>
        <p:txBody>
          <a:bodyPr>
            <a:normAutofit/>
          </a:bodyPr>
          <a:lstStyle/>
          <a:p>
            <a:pPr algn="l"/>
            <a:r>
              <a:rPr lang="en-IN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Reference Andon system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6" y="1333446"/>
            <a:ext cx="3295911" cy="3009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606" y="1301367"/>
            <a:ext cx="2077138" cy="3042033"/>
          </a:xfrm>
          <a:prstGeom prst="rect">
            <a:avLst/>
          </a:prstGeom>
        </p:spPr>
      </p:pic>
      <p:pic>
        <p:nvPicPr>
          <p:cNvPr id="5" name="VIDEO-2023-07-04-13-29-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268" y="1353838"/>
            <a:ext cx="5410200" cy="29756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6406" y="51816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 algn="ctr"/>
            <a:r>
              <a:rPr lang="en-IN" sz="1800" dirty="0"/>
              <a:t>Video showing Andon system with Display Panel Example</a:t>
            </a:r>
            <a:endParaRPr lang="en-IN" sz="1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34843" y="5143446"/>
            <a:ext cx="3416635" cy="665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 algn="ctr"/>
            <a:r>
              <a:rPr lang="en-IN" sz="1800" dirty="0"/>
              <a:t>Andon system with Hooter and Display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76606" y="5143445"/>
            <a:ext cx="250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 algn="ctr"/>
            <a:r>
              <a:rPr lang="en-IN" sz="1800" dirty="0"/>
              <a:t>Andon system Remote unit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45323" y="3581400"/>
            <a:ext cx="356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 algn="ctr"/>
            <a:r>
              <a:rPr lang="en-IN" sz="1800" dirty="0">
                <a:solidFill>
                  <a:schemeClr val="bg1"/>
                </a:solidFill>
              </a:rPr>
              <a:t>Move mouse here to play video</a:t>
            </a:r>
          </a:p>
        </p:txBody>
      </p:sp>
    </p:spTree>
    <p:extLst>
      <p:ext uri="{BB962C8B-B14F-4D97-AF65-F5344CB8AC3E}">
        <p14:creationId xmlns:p14="http://schemas.microsoft.com/office/powerpoint/2010/main" val="399059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cxnSpLocks/>
          </p:cNvCxnSpPr>
          <p:nvPr/>
        </p:nvCxnSpPr>
        <p:spPr>
          <a:xfrm>
            <a:off x="432630" y="1077536"/>
            <a:ext cx="1175699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0">
            <a:extLst>
              <a:ext uri="{FF2B5EF4-FFF2-40B4-BE49-F238E27FC236}">
                <a16:creationId xmlns:a16="http://schemas.microsoft.com/office/drawing/2014/main" id="{6CA6AB0E-93B8-4339-AA66-ADE3D6641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53" y="1570360"/>
            <a:ext cx="3688390" cy="595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6382" tIns="58190" rIns="116382" bIns="58190">
            <a:spAutoFit/>
          </a:bodyPr>
          <a:lstStyle/>
          <a:p>
            <a:pPr defTabSz="914309">
              <a:defRPr/>
            </a:pPr>
            <a:r>
              <a:rPr lang="en-US" sz="3100" b="1" dirty="0">
                <a:solidFill>
                  <a:srgbClr val="7030A0"/>
                </a:solidFill>
                <a:latin typeface="Century Gothic" pitchFamily="34" charset="0"/>
                <a:ea typeface="SimSun" pitchFamily="2" charset="-122"/>
              </a:rPr>
              <a:t>Thank You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E18339-EBEC-4C5F-ACF3-AE818987F815}"/>
              </a:ext>
            </a:extLst>
          </p:cNvPr>
          <p:cNvSpPr/>
          <p:nvPr/>
        </p:nvSpPr>
        <p:spPr>
          <a:xfrm>
            <a:off x="794" y="6562216"/>
            <a:ext cx="12188826" cy="29489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487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EAE5E92F-0F06-4B83-ACBB-EB19D3B2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06" y="228600"/>
            <a:ext cx="9218772" cy="733150"/>
          </a:xfrm>
        </p:spPr>
        <p:txBody>
          <a:bodyPr>
            <a:normAutofit/>
          </a:bodyPr>
          <a:lstStyle/>
          <a:p>
            <a:pPr algn="l"/>
            <a:r>
              <a:rPr lang="en-IN" sz="36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Overview – Proposed solution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882995" y="1143000"/>
            <a:ext cx="105918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Key objectives of the RFP released are as follows: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1F497D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To Propose a system to measure PMS based on Performance, Quality and Availability Data (OEE)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To undertake the required integration with SAP, LED panel and other systems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To Implement the proposed system to capture required data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To implement the required Reports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To provide user based access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To Implement the Notification or alerts as required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To define the process for the required support post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83648402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val 49"/>
          <p:cNvSpPr/>
          <p:nvPr/>
        </p:nvSpPr>
        <p:spPr>
          <a:xfrm>
            <a:off x="4266406" y="2598617"/>
            <a:ext cx="2819400" cy="21336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Data Pool</a:t>
            </a:r>
          </a:p>
        </p:txBody>
      </p:sp>
      <p:sp>
        <p:nvSpPr>
          <p:cNvPr id="47" name="Can 46"/>
          <p:cNvSpPr/>
          <p:nvPr/>
        </p:nvSpPr>
        <p:spPr>
          <a:xfrm>
            <a:off x="4696430" y="1898714"/>
            <a:ext cx="609600" cy="838200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Data</a:t>
            </a:r>
          </a:p>
        </p:txBody>
      </p:sp>
      <p:sp>
        <p:nvSpPr>
          <p:cNvPr id="48" name="Can 47"/>
          <p:cNvSpPr/>
          <p:nvPr/>
        </p:nvSpPr>
        <p:spPr>
          <a:xfrm>
            <a:off x="5905977" y="2256928"/>
            <a:ext cx="609600" cy="838200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Data</a:t>
            </a:r>
          </a:p>
        </p:txBody>
      </p:sp>
      <p:sp>
        <p:nvSpPr>
          <p:cNvPr id="49" name="Can 48"/>
          <p:cNvSpPr/>
          <p:nvPr/>
        </p:nvSpPr>
        <p:spPr>
          <a:xfrm>
            <a:off x="5866606" y="3208217"/>
            <a:ext cx="609600" cy="838200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Data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7606" y="1600200"/>
            <a:ext cx="1524000" cy="1371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pView Data Ingestion module </a:t>
            </a:r>
            <a:r>
              <a:rPr lang="en-US" dirty="0">
                <a:solidFill>
                  <a:srgbClr val="FF0000"/>
                </a:solidFill>
              </a:rPr>
              <a:t>(80%)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685006" y="1371600"/>
            <a:ext cx="1219200" cy="5334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Real time logs</a:t>
            </a:r>
          </a:p>
        </p:txBody>
      </p:sp>
      <p:sp>
        <p:nvSpPr>
          <p:cNvPr id="6" name="Snip Single Corner Rectangle 5"/>
          <p:cNvSpPr/>
          <p:nvPr/>
        </p:nvSpPr>
        <p:spPr>
          <a:xfrm>
            <a:off x="685006" y="1981200"/>
            <a:ext cx="1219200" cy="5334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Structured Data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18806" y="59436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Single Window for Data across Vertical</a:t>
            </a:r>
          </a:p>
          <a:p>
            <a:r>
              <a:rPr lang="en-US" sz="1200" dirty="0"/>
              <a:t>Cross vertical correlation analysis</a:t>
            </a:r>
          </a:p>
          <a:p>
            <a:r>
              <a:rPr lang="en-US" sz="1200" dirty="0"/>
              <a:t>CEO Dashboard</a:t>
            </a:r>
          </a:p>
          <a:p>
            <a:r>
              <a:rPr lang="en-US" sz="1200" dirty="0"/>
              <a:t>Custom Analysis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162006" y="1600200"/>
            <a:ext cx="1524000" cy="1371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Rule Engine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219406" y="3124200"/>
            <a:ext cx="220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Network Provisioning</a:t>
            </a:r>
          </a:p>
          <a:p>
            <a:r>
              <a:rPr lang="en-US" sz="1200" dirty="0"/>
              <a:t>Intelligent Alerts</a:t>
            </a:r>
          </a:p>
          <a:p>
            <a:r>
              <a:rPr lang="en-US" sz="1200" dirty="0"/>
              <a:t>Causal analysis</a:t>
            </a:r>
          </a:p>
          <a:p>
            <a:r>
              <a:rPr lang="en-US" sz="1200" dirty="0"/>
              <a:t>Targeted Campaigns</a:t>
            </a:r>
          </a:p>
          <a:p>
            <a:r>
              <a:rPr lang="en-US" sz="1200" dirty="0"/>
              <a:t>Acquisition Campaigns</a:t>
            </a:r>
          </a:p>
          <a:p>
            <a:r>
              <a:rPr lang="en-US" sz="1200" dirty="0"/>
              <a:t>Retention Campaigns</a:t>
            </a:r>
          </a:p>
          <a:p>
            <a:r>
              <a:rPr lang="en-US" sz="1200" dirty="0"/>
              <a:t>Churn Management Campaigns</a:t>
            </a:r>
          </a:p>
          <a:p>
            <a:r>
              <a:rPr lang="en-US" sz="1200" dirty="0"/>
              <a:t>Notification Campaigns</a:t>
            </a:r>
          </a:p>
          <a:p>
            <a:r>
              <a:rPr lang="en-US" sz="1200" dirty="0"/>
              <a:t>Contextual Campaigns</a:t>
            </a:r>
          </a:p>
        </p:txBody>
      </p:sp>
      <p:sp>
        <p:nvSpPr>
          <p:cNvPr id="30" name="Can 29"/>
          <p:cNvSpPr/>
          <p:nvPr/>
        </p:nvSpPr>
        <p:spPr>
          <a:xfrm>
            <a:off x="4374770" y="2152951"/>
            <a:ext cx="609600" cy="838200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Data</a:t>
            </a: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1066006" y="0"/>
            <a:ext cx="9753600" cy="762000"/>
          </a:xfrm>
        </p:spPr>
        <p:txBody>
          <a:bodyPr vert="horz" lIns="116412" tIns="58206" rIns="116412" bIns="58206" rtlCol="0" anchor="b" anchorCtr="0">
            <a:normAutofit/>
          </a:bodyPr>
          <a:lstStyle/>
          <a:p>
            <a:pPr algn="l"/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pView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– Solution Architecture</a:t>
            </a:r>
          </a:p>
        </p:txBody>
      </p:sp>
      <p:sp>
        <p:nvSpPr>
          <p:cNvPr id="40" name="Snip Single Corner Rectangle 39"/>
          <p:cNvSpPr/>
          <p:nvPr/>
        </p:nvSpPr>
        <p:spPr>
          <a:xfrm>
            <a:off x="685006" y="2590800"/>
            <a:ext cx="1219200" cy="5334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Unstructured Data</a:t>
            </a:r>
          </a:p>
        </p:txBody>
      </p:sp>
      <p:sp>
        <p:nvSpPr>
          <p:cNvPr id="43" name="Right Arrow 42"/>
          <p:cNvSpPr/>
          <p:nvPr/>
        </p:nvSpPr>
        <p:spPr>
          <a:xfrm>
            <a:off x="1980406" y="2133600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an 43"/>
          <p:cNvSpPr/>
          <p:nvPr/>
        </p:nvSpPr>
        <p:spPr>
          <a:xfrm>
            <a:off x="5616674" y="1929004"/>
            <a:ext cx="609600" cy="838200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Data</a:t>
            </a:r>
          </a:p>
        </p:txBody>
      </p:sp>
      <p:sp>
        <p:nvSpPr>
          <p:cNvPr id="45" name="Can 44"/>
          <p:cNvSpPr/>
          <p:nvPr/>
        </p:nvSpPr>
        <p:spPr>
          <a:xfrm>
            <a:off x="5104606" y="3208217"/>
            <a:ext cx="609600" cy="838200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Data</a:t>
            </a:r>
          </a:p>
        </p:txBody>
      </p:sp>
      <p:sp>
        <p:nvSpPr>
          <p:cNvPr id="51" name="Right Arrow 50"/>
          <p:cNvSpPr/>
          <p:nvPr/>
        </p:nvSpPr>
        <p:spPr>
          <a:xfrm rot="517858">
            <a:off x="3882379" y="2232789"/>
            <a:ext cx="498985" cy="3810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9295606" y="1600200"/>
            <a:ext cx="1524000" cy="1371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Automation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Manager</a:t>
            </a:r>
          </a:p>
        </p:txBody>
      </p:sp>
      <p:sp>
        <p:nvSpPr>
          <p:cNvPr id="53" name="Right Arrow 52"/>
          <p:cNvSpPr/>
          <p:nvPr/>
        </p:nvSpPr>
        <p:spPr>
          <a:xfrm rot="21405260">
            <a:off x="5206063" y="2376021"/>
            <a:ext cx="498985" cy="381000"/>
          </a:xfrm>
          <a:prstGeom prst="rightArrow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>
            <a:off x="8795925" y="1905000"/>
            <a:ext cx="457200" cy="3810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6606" y="4800600"/>
            <a:ext cx="1828800" cy="12195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6" name="Rectangle 55"/>
          <p:cNvSpPr/>
          <p:nvPr/>
        </p:nvSpPr>
        <p:spPr>
          <a:xfrm>
            <a:off x="4495006" y="4953000"/>
            <a:ext cx="2438400" cy="990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Business Intelligence and Analysis</a:t>
            </a:r>
          </a:p>
        </p:txBody>
      </p:sp>
      <p:sp>
        <p:nvSpPr>
          <p:cNvPr id="57" name="Right Arrow 56"/>
          <p:cNvSpPr/>
          <p:nvPr/>
        </p:nvSpPr>
        <p:spPr>
          <a:xfrm rot="5400000">
            <a:off x="5504656" y="4629150"/>
            <a:ext cx="342900" cy="3810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Arrow 57"/>
          <p:cNvSpPr/>
          <p:nvPr/>
        </p:nvSpPr>
        <p:spPr>
          <a:xfrm flipH="1">
            <a:off x="3961606" y="5181600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1980406" y="44958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Executive Dashboards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686006" y="5030926"/>
            <a:ext cx="3352800" cy="155466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err="1"/>
              <a:t>pView</a:t>
            </a:r>
            <a:r>
              <a:rPr lang="en-IN" dirty="0"/>
              <a:t> has been appreciated by our clients like </a:t>
            </a:r>
            <a:r>
              <a:rPr lang="en-IN" dirty="0" err="1"/>
              <a:t>airtel</a:t>
            </a:r>
            <a:r>
              <a:rPr lang="en-IN" dirty="0"/>
              <a:t>, Vodafone, </a:t>
            </a:r>
            <a:r>
              <a:rPr lang="en-IN" dirty="0" err="1"/>
              <a:t>Lightstorm</a:t>
            </a:r>
            <a:r>
              <a:rPr lang="en-IN" dirty="0"/>
              <a:t>, </a:t>
            </a:r>
            <a:r>
              <a:rPr lang="en-IN" dirty="0" err="1"/>
              <a:t>EyeQ</a:t>
            </a:r>
            <a:r>
              <a:rPr lang="en-IN" dirty="0"/>
              <a:t>, </a:t>
            </a:r>
            <a:r>
              <a:rPr lang="en-IN" dirty="0" err="1"/>
              <a:t>Netmagic</a:t>
            </a:r>
            <a:r>
              <a:rPr lang="en-IN" dirty="0"/>
              <a:t> as one of the most flexible and efficient platform</a:t>
            </a:r>
          </a:p>
        </p:txBody>
      </p:sp>
      <p:sp>
        <p:nvSpPr>
          <p:cNvPr id="28" name="Right Arrow 27"/>
          <p:cNvSpPr/>
          <p:nvPr/>
        </p:nvSpPr>
        <p:spPr>
          <a:xfrm rot="10043632" flipH="1">
            <a:off x="6565331" y="2238307"/>
            <a:ext cx="561871" cy="3810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10912876" y="2103912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flipH="1">
            <a:off x="8728487" y="2386204"/>
            <a:ext cx="465961" cy="3810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8207051" flipH="1">
            <a:off x="5479906" y="3057081"/>
            <a:ext cx="561871" cy="381000"/>
          </a:xfrm>
          <a:prstGeom prst="rightArrow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980406" y="762000"/>
            <a:ext cx="89154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Proposed solution is based on pView, state of the art Analytics and Process Automation system (APA)</a:t>
            </a:r>
          </a:p>
        </p:txBody>
      </p:sp>
    </p:spTree>
    <p:extLst>
      <p:ext uri="{BB962C8B-B14F-4D97-AF65-F5344CB8AC3E}">
        <p14:creationId xmlns:p14="http://schemas.microsoft.com/office/powerpoint/2010/main" val="2501629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ounded Rectangle 81"/>
          <p:cNvSpPr/>
          <p:nvPr/>
        </p:nvSpPr>
        <p:spPr>
          <a:xfrm>
            <a:off x="8990806" y="1371600"/>
            <a:ext cx="1295400" cy="29718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/>
              <a:t>Data Ingestion module</a:t>
            </a:r>
          </a:p>
        </p:txBody>
      </p:sp>
      <p:sp>
        <p:nvSpPr>
          <p:cNvPr id="79" name="Oval 78"/>
          <p:cNvSpPr/>
          <p:nvPr/>
        </p:nvSpPr>
        <p:spPr>
          <a:xfrm>
            <a:off x="5180806" y="1524000"/>
            <a:ext cx="3505200" cy="3200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/>
              <a:t>Data Pool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EAE5E92F-0F06-4B83-ACBB-EB19D3B2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10" y="205379"/>
            <a:ext cx="56388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IN" sz="36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Details – Proposed Solution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21"/>
          <p:cNvGrpSpPr/>
          <p:nvPr/>
        </p:nvGrpSpPr>
        <p:grpSpPr>
          <a:xfrm>
            <a:off x="685006" y="2209800"/>
            <a:ext cx="3810000" cy="1828800"/>
            <a:chOff x="1280160" y="264160"/>
            <a:chExt cx="1625600" cy="1625600"/>
          </a:xfrm>
        </p:grpSpPr>
        <p:sp>
          <p:nvSpPr>
            <p:cNvPr id="6" name="Rounded Rectangle 5"/>
            <p:cNvSpPr/>
            <p:nvPr/>
          </p:nvSpPr>
          <p:spPr>
            <a:xfrm>
              <a:off x="1280160" y="264160"/>
              <a:ext cx="1625600" cy="16256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7" name="Rounded Rectangle 4"/>
            <p:cNvSpPr/>
            <p:nvPr/>
          </p:nvSpPr>
          <p:spPr>
            <a:xfrm>
              <a:off x="1359515" y="343515"/>
              <a:ext cx="1466890" cy="14668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t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>
                  <a:solidFill>
                    <a:schemeClr val="tx1"/>
                  </a:solidFill>
                </a:rPr>
                <a:t>pView  (Rule Engine)</a:t>
              </a:r>
            </a:p>
          </p:txBody>
        </p:sp>
      </p:grpSp>
      <p:grpSp>
        <p:nvGrpSpPr>
          <p:cNvPr id="19" name="Group 21"/>
          <p:cNvGrpSpPr/>
          <p:nvPr/>
        </p:nvGrpSpPr>
        <p:grpSpPr>
          <a:xfrm>
            <a:off x="10514806" y="1676400"/>
            <a:ext cx="1143000" cy="685800"/>
            <a:chOff x="1280160" y="264160"/>
            <a:chExt cx="1625600" cy="1625600"/>
          </a:xfrm>
          <a:solidFill>
            <a:schemeClr val="bg1">
              <a:lumMod val="85000"/>
            </a:schemeClr>
          </a:solidFill>
        </p:grpSpPr>
        <p:sp>
          <p:nvSpPr>
            <p:cNvPr id="20" name="Rounded Rectangle 19"/>
            <p:cNvSpPr/>
            <p:nvPr/>
          </p:nvSpPr>
          <p:spPr>
            <a:xfrm>
              <a:off x="1280160" y="264160"/>
              <a:ext cx="1625600" cy="16256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1" name="Rounded Rectangle 4"/>
            <p:cNvSpPr/>
            <p:nvPr/>
          </p:nvSpPr>
          <p:spPr>
            <a:xfrm>
              <a:off x="1359515" y="343515"/>
              <a:ext cx="1466890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>
                  <a:solidFill>
                    <a:schemeClr val="tx1"/>
                  </a:solidFill>
                </a:rPr>
                <a:t>SAP</a:t>
              </a:r>
            </a:p>
          </p:txBody>
        </p:sp>
      </p:grpSp>
      <p:sp>
        <p:nvSpPr>
          <p:cNvPr id="25" name="Right Arrow 24"/>
          <p:cNvSpPr/>
          <p:nvPr/>
        </p:nvSpPr>
        <p:spPr>
          <a:xfrm flipH="1">
            <a:off x="10133806" y="18288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Brace 25"/>
          <p:cNvSpPr/>
          <p:nvPr/>
        </p:nvSpPr>
        <p:spPr>
          <a:xfrm rot="16200000">
            <a:off x="11048206" y="3200400"/>
            <a:ext cx="228600" cy="1600200"/>
          </a:xfrm>
          <a:prstGeom prst="leftBrace">
            <a:avLst>
              <a:gd name="adj1" fmla="val 48333"/>
              <a:gd name="adj2" fmla="val 50000"/>
            </a:avLst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0362406" y="40386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Data Sources</a:t>
            </a:r>
          </a:p>
        </p:txBody>
      </p:sp>
      <p:sp>
        <p:nvSpPr>
          <p:cNvPr id="36" name="Can 35"/>
          <p:cNvSpPr/>
          <p:nvPr/>
        </p:nvSpPr>
        <p:spPr>
          <a:xfrm>
            <a:off x="5485606" y="2438400"/>
            <a:ext cx="1371600" cy="685800"/>
          </a:xfrm>
          <a:prstGeom prst="can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>
                <a:solidFill>
                  <a:schemeClr val="tx1"/>
                </a:solidFill>
              </a:rPr>
              <a:t>Config data</a:t>
            </a:r>
          </a:p>
        </p:txBody>
      </p:sp>
      <p:sp>
        <p:nvSpPr>
          <p:cNvPr id="38" name="Can 37"/>
          <p:cNvSpPr/>
          <p:nvPr/>
        </p:nvSpPr>
        <p:spPr>
          <a:xfrm>
            <a:off x="6933406" y="2438400"/>
            <a:ext cx="1371600" cy="685800"/>
          </a:xfrm>
          <a:prstGeom prst="can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>
                <a:solidFill>
                  <a:schemeClr val="tx1"/>
                </a:solidFill>
              </a:rPr>
              <a:t>Raw Data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286206" y="331606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For QA Fault, Scanner data will be used to segregate the QA faults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324306" y="995454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SAP will be used for Production Data at the given frequency</a:t>
            </a:r>
          </a:p>
        </p:txBody>
      </p:sp>
      <p:sp>
        <p:nvSpPr>
          <p:cNvPr id="42" name="Can 41"/>
          <p:cNvSpPr/>
          <p:nvPr/>
        </p:nvSpPr>
        <p:spPr>
          <a:xfrm>
            <a:off x="5485606" y="3124200"/>
            <a:ext cx="1371600" cy="685800"/>
          </a:xfrm>
          <a:prstGeom prst="can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>
                <a:solidFill>
                  <a:schemeClr val="tx1"/>
                </a:solidFill>
              </a:rPr>
              <a:t>Processed Data</a:t>
            </a:r>
          </a:p>
        </p:txBody>
      </p:sp>
      <p:sp>
        <p:nvSpPr>
          <p:cNvPr id="44" name="Can 43"/>
          <p:cNvSpPr/>
          <p:nvPr/>
        </p:nvSpPr>
        <p:spPr>
          <a:xfrm>
            <a:off x="6933406" y="3124200"/>
            <a:ext cx="1371600" cy="685800"/>
          </a:xfrm>
          <a:prstGeom prst="can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>
                <a:solidFill>
                  <a:schemeClr val="tx1"/>
                </a:solidFill>
              </a:rPr>
              <a:t>Rules</a:t>
            </a:r>
          </a:p>
        </p:txBody>
      </p:sp>
      <p:grpSp>
        <p:nvGrpSpPr>
          <p:cNvPr id="45" name="Group 21"/>
          <p:cNvGrpSpPr/>
          <p:nvPr/>
        </p:nvGrpSpPr>
        <p:grpSpPr>
          <a:xfrm>
            <a:off x="3733006" y="2438400"/>
            <a:ext cx="762000" cy="609600"/>
            <a:chOff x="1280160" y="264160"/>
            <a:chExt cx="1625600" cy="16256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46" name="Rounded Rectangle 45"/>
            <p:cNvSpPr/>
            <p:nvPr/>
          </p:nvSpPr>
          <p:spPr>
            <a:xfrm>
              <a:off x="1280160" y="264160"/>
              <a:ext cx="1625600" cy="16256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47" name="Rounded Rectangle 4"/>
            <p:cNvSpPr/>
            <p:nvPr/>
          </p:nvSpPr>
          <p:spPr>
            <a:xfrm>
              <a:off x="1359515" y="343515"/>
              <a:ext cx="1466890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>
                  <a:solidFill>
                    <a:schemeClr val="tx1"/>
                  </a:solidFill>
                </a:rPr>
                <a:t>Data connector</a:t>
              </a:r>
              <a:endParaRPr lang="en-US" sz="1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Group 21"/>
          <p:cNvGrpSpPr/>
          <p:nvPr/>
        </p:nvGrpSpPr>
        <p:grpSpPr>
          <a:xfrm>
            <a:off x="3732212" y="3276600"/>
            <a:ext cx="762000" cy="609600"/>
            <a:chOff x="1280160" y="264160"/>
            <a:chExt cx="1625600" cy="16256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49" name="Rounded Rectangle 48"/>
            <p:cNvSpPr/>
            <p:nvPr/>
          </p:nvSpPr>
          <p:spPr>
            <a:xfrm>
              <a:off x="1280160" y="264160"/>
              <a:ext cx="1625600" cy="16256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50" name="Rounded Rectangle 4"/>
            <p:cNvSpPr/>
            <p:nvPr/>
          </p:nvSpPr>
          <p:spPr>
            <a:xfrm>
              <a:off x="1359515" y="343515"/>
              <a:ext cx="1466890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>
                  <a:solidFill>
                    <a:schemeClr val="tx1"/>
                  </a:solidFill>
                </a:rPr>
                <a:t>Data Producer</a:t>
              </a:r>
              <a:endParaRPr lang="en-US" sz="1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up 21"/>
          <p:cNvGrpSpPr/>
          <p:nvPr/>
        </p:nvGrpSpPr>
        <p:grpSpPr>
          <a:xfrm>
            <a:off x="1599406" y="2819400"/>
            <a:ext cx="990600" cy="838200"/>
            <a:chOff x="1280160" y="264160"/>
            <a:chExt cx="1625600" cy="16256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7" name="Rounded Rectangle 56"/>
            <p:cNvSpPr/>
            <p:nvPr/>
          </p:nvSpPr>
          <p:spPr>
            <a:xfrm>
              <a:off x="1280160" y="264160"/>
              <a:ext cx="1625600" cy="16256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58" name="Rounded Rectangle 4"/>
            <p:cNvSpPr/>
            <p:nvPr/>
          </p:nvSpPr>
          <p:spPr>
            <a:xfrm>
              <a:off x="1359515" y="343515"/>
              <a:ext cx="1466890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>
                  <a:solidFill>
                    <a:schemeClr val="tx1"/>
                  </a:solidFill>
                </a:rPr>
                <a:t>Data Manipulator</a:t>
              </a:r>
              <a:endParaRPr lang="en-US" sz="1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oup 21"/>
          <p:cNvGrpSpPr/>
          <p:nvPr/>
        </p:nvGrpSpPr>
        <p:grpSpPr>
          <a:xfrm>
            <a:off x="9219406" y="1752600"/>
            <a:ext cx="914400" cy="609600"/>
            <a:chOff x="1280160" y="264160"/>
            <a:chExt cx="1625600" cy="1647511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65" name="Rounded Rectangle 64"/>
            <p:cNvSpPr/>
            <p:nvPr/>
          </p:nvSpPr>
          <p:spPr>
            <a:xfrm>
              <a:off x="1280160" y="264160"/>
              <a:ext cx="1625600" cy="16256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66" name="Rounded Rectangle 4"/>
            <p:cNvSpPr/>
            <p:nvPr/>
          </p:nvSpPr>
          <p:spPr>
            <a:xfrm>
              <a:off x="1347893" y="444782"/>
              <a:ext cx="1466890" cy="1466889"/>
            </a:xfrm>
            <a:prstGeom prst="rect">
              <a:avLst/>
            </a:prstGeom>
            <a:solidFill>
              <a:srgbClr val="FFC0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>
                  <a:solidFill>
                    <a:schemeClr val="tx1"/>
                  </a:solidFill>
                </a:rPr>
                <a:t>Adapter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6285706" y="111204"/>
            <a:ext cx="342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Module 1 – Data Ingestion</a:t>
            </a:r>
          </a:p>
          <a:p>
            <a:r>
              <a:rPr lang="en-US" sz="1200" dirty="0"/>
              <a:t>SAP data is already working and ready for integration</a:t>
            </a:r>
          </a:p>
          <a:p>
            <a:r>
              <a:rPr lang="en-US" sz="1200" dirty="0">
                <a:solidFill>
                  <a:srgbClr val="FF0000"/>
                </a:solidFill>
              </a:rPr>
              <a:t>Scanner is proposed at the stage </a:t>
            </a:r>
            <a:r>
              <a:rPr lang="en-US" sz="1200" dirty="0"/>
              <a:t>where production team takes off the Faulty product for maintenance</a:t>
            </a:r>
          </a:p>
        </p:txBody>
      </p:sp>
      <p:grpSp>
        <p:nvGrpSpPr>
          <p:cNvPr id="70" name="Group 21"/>
          <p:cNvGrpSpPr/>
          <p:nvPr/>
        </p:nvGrpSpPr>
        <p:grpSpPr>
          <a:xfrm>
            <a:off x="10514806" y="2514600"/>
            <a:ext cx="1143000" cy="685800"/>
            <a:chOff x="1280160" y="264160"/>
            <a:chExt cx="1625600" cy="1625600"/>
          </a:xfrm>
          <a:solidFill>
            <a:schemeClr val="bg1">
              <a:lumMod val="85000"/>
            </a:schemeClr>
          </a:solidFill>
        </p:grpSpPr>
        <p:sp>
          <p:nvSpPr>
            <p:cNvPr id="71" name="Rounded Rectangle 70"/>
            <p:cNvSpPr/>
            <p:nvPr/>
          </p:nvSpPr>
          <p:spPr>
            <a:xfrm>
              <a:off x="1280160" y="264160"/>
              <a:ext cx="1625600" cy="16256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72" name="Rounded Rectangle 4"/>
            <p:cNvSpPr/>
            <p:nvPr/>
          </p:nvSpPr>
          <p:spPr>
            <a:xfrm>
              <a:off x="1359515" y="343515"/>
              <a:ext cx="1466890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solidFill>
                    <a:schemeClr val="tx1"/>
                  </a:solidFill>
                </a:rPr>
                <a:t>Scanner </a:t>
              </a:r>
              <a:r>
                <a:rPr lang="en-US" sz="1400" dirty="0">
                  <a:solidFill>
                    <a:schemeClr val="tx1"/>
                  </a:solidFill>
                </a:rPr>
                <a:t>(Proposed)</a:t>
              </a:r>
              <a:endParaRPr lang="en-US" sz="14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73" name="Right Arrow 72"/>
          <p:cNvSpPr/>
          <p:nvPr/>
        </p:nvSpPr>
        <p:spPr>
          <a:xfrm flipH="1">
            <a:off x="10133806" y="26670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21"/>
          <p:cNvGrpSpPr/>
          <p:nvPr/>
        </p:nvGrpSpPr>
        <p:grpSpPr>
          <a:xfrm>
            <a:off x="9219406" y="2514600"/>
            <a:ext cx="914400" cy="609600"/>
            <a:chOff x="1280160" y="264160"/>
            <a:chExt cx="1625600" cy="1647511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75" name="Rounded Rectangle 74"/>
            <p:cNvSpPr/>
            <p:nvPr/>
          </p:nvSpPr>
          <p:spPr>
            <a:xfrm>
              <a:off x="1280160" y="264160"/>
              <a:ext cx="1625600" cy="16256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76" name="Rounded Rectangle 4"/>
            <p:cNvSpPr/>
            <p:nvPr/>
          </p:nvSpPr>
          <p:spPr>
            <a:xfrm>
              <a:off x="1347893" y="444782"/>
              <a:ext cx="1466890" cy="1466889"/>
            </a:xfrm>
            <a:prstGeom prst="rect">
              <a:avLst/>
            </a:prstGeom>
            <a:solidFill>
              <a:srgbClr val="FFC0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>
                  <a:solidFill>
                    <a:schemeClr val="tx1"/>
                  </a:solidFill>
                </a:rPr>
                <a:t>Parser</a:t>
              </a:r>
              <a:endParaRPr lang="en-US" sz="14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78" name="Right Arrow 77"/>
          <p:cNvSpPr/>
          <p:nvPr/>
        </p:nvSpPr>
        <p:spPr>
          <a:xfrm flipH="1">
            <a:off x="8686006" y="22860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Left Brace 80"/>
          <p:cNvSpPr/>
          <p:nvPr/>
        </p:nvSpPr>
        <p:spPr>
          <a:xfrm rot="16200000" flipH="1">
            <a:off x="7771606" y="-609599"/>
            <a:ext cx="381000" cy="3886200"/>
          </a:xfrm>
          <a:prstGeom prst="leftBrace">
            <a:avLst>
              <a:gd name="adj1" fmla="val 48333"/>
              <a:gd name="adj2" fmla="val 50000"/>
            </a:avLst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ight Arrow 82"/>
          <p:cNvSpPr/>
          <p:nvPr/>
        </p:nvSpPr>
        <p:spPr>
          <a:xfrm flipH="1">
            <a:off x="4647406" y="26670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ight Arrow 83"/>
          <p:cNvSpPr/>
          <p:nvPr/>
        </p:nvSpPr>
        <p:spPr>
          <a:xfrm>
            <a:off x="4723606" y="32766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1218406" y="914400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Module 2 – Rule Engine/Data Manipulation</a:t>
            </a:r>
          </a:p>
          <a:p>
            <a:r>
              <a:rPr lang="en-US" sz="1200" dirty="0"/>
              <a:t>To process the Data for required analysis. Processing required analysis report generation with respect to Assembly line, Product Category, Date and Time, Fault Type </a:t>
            </a:r>
            <a:r>
              <a:rPr lang="en-US" sz="1200" dirty="0" err="1"/>
              <a:t>etc</a:t>
            </a:r>
            <a:endParaRPr lang="en-US" sz="1200" dirty="0"/>
          </a:p>
        </p:txBody>
      </p:sp>
      <p:grpSp>
        <p:nvGrpSpPr>
          <p:cNvPr id="90" name="Group 21"/>
          <p:cNvGrpSpPr/>
          <p:nvPr/>
        </p:nvGrpSpPr>
        <p:grpSpPr>
          <a:xfrm>
            <a:off x="2666206" y="2819400"/>
            <a:ext cx="990600" cy="838200"/>
            <a:chOff x="1280160" y="264160"/>
            <a:chExt cx="1625600" cy="16256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91" name="Rounded Rectangle 90"/>
            <p:cNvSpPr/>
            <p:nvPr/>
          </p:nvSpPr>
          <p:spPr>
            <a:xfrm>
              <a:off x="1280160" y="264160"/>
              <a:ext cx="1625600" cy="16256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92" name="Rounded Rectangle 4"/>
            <p:cNvSpPr/>
            <p:nvPr/>
          </p:nvSpPr>
          <p:spPr>
            <a:xfrm>
              <a:off x="1359515" y="343515"/>
              <a:ext cx="1466890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>
                  <a:solidFill>
                    <a:schemeClr val="tx1"/>
                  </a:solidFill>
                </a:rPr>
                <a:t>Data Handler</a:t>
              </a:r>
              <a:endParaRPr lang="en-US" sz="1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Group 21"/>
          <p:cNvGrpSpPr/>
          <p:nvPr/>
        </p:nvGrpSpPr>
        <p:grpSpPr>
          <a:xfrm>
            <a:off x="456406" y="2819400"/>
            <a:ext cx="990600" cy="838200"/>
            <a:chOff x="1280160" y="264160"/>
            <a:chExt cx="1625600" cy="16256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98" name="Rounded Rectangle 97"/>
            <p:cNvSpPr/>
            <p:nvPr/>
          </p:nvSpPr>
          <p:spPr>
            <a:xfrm>
              <a:off x="1280160" y="264160"/>
              <a:ext cx="1625600" cy="16256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99" name="Rounded Rectangle 4"/>
            <p:cNvSpPr/>
            <p:nvPr/>
          </p:nvSpPr>
          <p:spPr>
            <a:xfrm>
              <a:off x="1359515" y="343515"/>
              <a:ext cx="1466890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>
                  <a:solidFill>
                    <a:schemeClr val="tx1"/>
                  </a:solidFill>
                </a:rPr>
                <a:t>Data Processor</a:t>
              </a:r>
              <a:endParaRPr lang="en-US" sz="1400" kern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96" name="Straight Arrow Connector 95"/>
          <p:cNvCxnSpPr/>
          <p:nvPr/>
        </p:nvCxnSpPr>
        <p:spPr>
          <a:xfrm rot="10800000">
            <a:off x="1294606" y="3200400"/>
            <a:ext cx="341999" cy="1588"/>
          </a:xfrm>
          <a:prstGeom prst="straightConnector1">
            <a:avLst/>
          </a:prstGeom>
          <a:noFill/>
          <a:ln w="25400" cap="flat">
            <a:solidFill>
              <a:schemeClr val="bg1"/>
            </a:solidFill>
            <a:prstDash val="solid"/>
            <a:bevel/>
            <a:tailEnd type="arrow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Straight Arrow Connector 62"/>
          <p:cNvCxnSpPr/>
          <p:nvPr/>
        </p:nvCxnSpPr>
        <p:spPr>
          <a:xfrm rot="10800000">
            <a:off x="2437606" y="3200400"/>
            <a:ext cx="341999" cy="1588"/>
          </a:xfrm>
          <a:prstGeom prst="straightConnector1">
            <a:avLst/>
          </a:prstGeom>
          <a:noFill/>
          <a:ln w="25400" cap="flat">
            <a:solidFill>
              <a:schemeClr val="bg1"/>
            </a:solidFill>
            <a:prstDash val="solid"/>
            <a:bevel/>
            <a:tailEnd type="arrow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/>
          <p:nvPr/>
        </p:nvCxnSpPr>
        <p:spPr>
          <a:xfrm rot="5400000">
            <a:off x="3504406" y="2743200"/>
            <a:ext cx="228600" cy="228600"/>
          </a:xfrm>
          <a:prstGeom prst="straightConnector1">
            <a:avLst/>
          </a:prstGeom>
          <a:noFill/>
          <a:ln w="25400" cap="flat">
            <a:solidFill>
              <a:schemeClr val="bg1"/>
            </a:solidFill>
            <a:prstDash val="solid"/>
            <a:bevel/>
            <a:tailEnd type="arrow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/>
          <p:cNvCxnSpPr/>
          <p:nvPr/>
        </p:nvCxnSpPr>
        <p:spPr>
          <a:xfrm rot="16200000" flipV="1">
            <a:off x="3504406" y="3505200"/>
            <a:ext cx="228600" cy="228600"/>
          </a:xfrm>
          <a:prstGeom prst="straightConnector1">
            <a:avLst/>
          </a:prstGeom>
          <a:noFill/>
          <a:ln w="25400" cap="flat">
            <a:solidFill>
              <a:schemeClr val="bg1"/>
            </a:solidFill>
            <a:prstDash val="solid"/>
            <a:bevel/>
            <a:tailEnd type="arrow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4" name="Down Arrow 103"/>
          <p:cNvSpPr/>
          <p:nvPr/>
        </p:nvSpPr>
        <p:spPr>
          <a:xfrm>
            <a:off x="5561806" y="4876800"/>
            <a:ext cx="4572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Down Arrow 104"/>
          <p:cNvSpPr/>
          <p:nvPr/>
        </p:nvSpPr>
        <p:spPr>
          <a:xfrm>
            <a:off x="3323587" y="4847041"/>
            <a:ext cx="4572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Down Arrow 106"/>
          <p:cNvSpPr/>
          <p:nvPr/>
        </p:nvSpPr>
        <p:spPr>
          <a:xfrm>
            <a:off x="1218406" y="4876800"/>
            <a:ext cx="4572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Down Arrow 109"/>
          <p:cNvSpPr/>
          <p:nvPr/>
        </p:nvSpPr>
        <p:spPr>
          <a:xfrm>
            <a:off x="7543006" y="4876800"/>
            <a:ext cx="4572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Left Brace 110"/>
          <p:cNvSpPr/>
          <p:nvPr/>
        </p:nvSpPr>
        <p:spPr>
          <a:xfrm rot="16200000">
            <a:off x="5104606" y="914400"/>
            <a:ext cx="381000" cy="7696200"/>
          </a:xfrm>
          <a:prstGeom prst="leftBrace">
            <a:avLst>
              <a:gd name="adj1" fmla="val 48333"/>
              <a:gd name="adj2" fmla="val 50000"/>
            </a:avLst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8686006" y="5257800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Module 3 – Visualization / Events / Data Analysis</a:t>
            </a:r>
          </a:p>
          <a:p>
            <a:r>
              <a:rPr lang="en-US" sz="1200" dirty="0"/>
              <a:t>Based on the Use case, final output of the entire work flow or a logic  may be a Dashboard or Event trigger to another work flow or Output data or </a:t>
            </a:r>
            <a:r>
              <a:rPr lang="en-US" sz="1200" dirty="0" err="1"/>
              <a:t>WhatIf</a:t>
            </a:r>
            <a:r>
              <a:rPr lang="en-US" sz="1200" dirty="0"/>
              <a:t> Analysis or Data Analysis Module</a:t>
            </a:r>
          </a:p>
        </p:txBody>
      </p:sp>
      <p:grpSp>
        <p:nvGrpSpPr>
          <p:cNvPr id="114" name="Group 21"/>
          <p:cNvGrpSpPr/>
          <p:nvPr/>
        </p:nvGrpSpPr>
        <p:grpSpPr>
          <a:xfrm>
            <a:off x="304005" y="5562600"/>
            <a:ext cx="1759359" cy="685800"/>
            <a:chOff x="1280160" y="264160"/>
            <a:chExt cx="1625600" cy="1625600"/>
          </a:xfrm>
          <a:solidFill>
            <a:schemeClr val="bg1">
              <a:lumMod val="85000"/>
            </a:schemeClr>
          </a:solidFill>
        </p:grpSpPr>
        <p:sp>
          <p:nvSpPr>
            <p:cNvPr id="115" name="Rounded Rectangle 114"/>
            <p:cNvSpPr/>
            <p:nvPr/>
          </p:nvSpPr>
          <p:spPr>
            <a:xfrm>
              <a:off x="1280160" y="264160"/>
              <a:ext cx="1625600" cy="16256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16" name="Rounded Rectangle 4"/>
            <p:cNvSpPr/>
            <p:nvPr/>
          </p:nvSpPr>
          <p:spPr>
            <a:xfrm>
              <a:off x="1359515" y="343515"/>
              <a:ext cx="1466890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solidFill>
                    <a:schemeClr val="tx1"/>
                  </a:solidFill>
                </a:rPr>
                <a:t>Data Export</a:t>
              </a:r>
              <a:endParaRPr lang="en-US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7" name="Group 21"/>
          <p:cNvGrpSpPr/>
          <p:nvPr/>
        </p:nvGrpSpPr>
        <p:grpSpPr>
          <a:xfrm>
            <a:off x="2365236" y="5547439"/>
            <a:ext cx="2252411" cy="685800"/>
            <a:chOff x="1280160" y="264160"/>
            <a:chExt cx="1625600" cy="1625600"/>
          </a:xfrm>
          <a:solidFill>
            <a:schemeClr val="bg1">
              <a:lumMod val="85000"/>
            </a:schemeClr>
          </a:solidFill>
        </p:grpSpPr>
        <p:sp>
          <p:nvSpPr>
            <p:cNvPr id="118" name="Rounded Rectangle 117"/>
            <p:cNvSpPr/>
            <p:nvPr/>
          </p:nvSpPr>
          <p:spPr>
            <a:xfrm>
              <a:off x="1280160" y="264160"/>
              <a:ext cx="1625600" cy="16256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19" name="Rounded Rectangle 4"/>
            <p:cNvSpPr/>
            <p:nvPr/>
          </p:nvSpPr>
          <p:spPr>
            <a:xfrm>
              <a:off x="1359515" y="343515"/>
              <a:ext cx="1466890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solidFill>
                    <a:schemeClr val="tx1"/>
                  </a:solidFill>
                </a:rPr>
                <a:t>Notification</a:t>
              </a:r>
              <a:endParaRPr lang="en-US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3" name="Group 21"/>
          <p:cNvGrpSpPr/>
          <p:nvPr/>
        </p:nvGrpSpPr>
        <p:grpSpPr>
          <a:xfrm>
            <a:off x="5028406" y="5562600"/>
            <a:ext cx="1676400" cy="685800"/>
            <a:chOff x="1280160" y="264160"/>
            <a:chExt cx="1625600" cy="1625600"/>
          </a:xfrm>
          <a:solidFill>
            <a:schemeClr val="bg1">
              <a:lumMod val="85000"/>
            </a:schemeClr>
          </a:solidFill>
        </p:grpSpPr>
        <p:sp>
          <p:nvSpPr>
            <p:cNvPr id="124" name="Rounded Rectangle 123"/>
            <p:cNvSpPr/>
            <p:nvPr/>
          </p:nvSpPr>
          <p:spPr>
            <a:xfrm>
              <a:off x="1280160" y="264160"/>
              <a:ext cx="1625600" cy="16256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25" name="Rounded Rectangle 4"/>
            <p:cNvSpPr/>
            <p:nvPr/>
          </p:nvSpPr>
          <p:spPr>
            <a:xfrm>
              <a:off x="1359515" y="343515"/>
              <a:ext cx="1466890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>
                  <a:solidFill>
                    <a:schemeClr val="tx1"/>
                  </a:solidFill>
                </a:rPr>
                <a:t>Dashboards</a:t>
              </a:r>
            </a:p>
          </p:txBody>
        </p:sp>
      </p:grpSp>
      <p:grpSp>
        <p:nvGrpSpPr>
          <p:cNvPr id="126" name="Group 21"/>
          <p:cNvGrpSpPr/>
          <p:nvPr/>
        </p:nvGrpSpPr>
        <p:grpSpPr>
          <a:xfrm>
            <a:off x="7006677" y="5562600"/>
            <a:ext cx="1447799" cy="685800"/>
            <a:chOff x="1280160" y="264160"/>
            <a:chExt cx="1625600" cy="1625600"/>
          </a:xfrm>
          <a:solidFill>
            <a:schemeClr val="bg1">
              <a:lumMod val="85000"/>
            </a:schemeClr>
          </a:solidFill>
        </p:grpSpPr>
        <p:sp>
          <p:nvSpPr>
            <p:cNvPr id="127" name="Rounded Rectangle 126"/>
            <p:cNvSpPr/>
            <p:nvPr/>
          </p:nvSpPr>
          <p:spPr>
            <a:xfrm>
              <a:off x="1280160" y="264160"/>
              <a:ext cx="1625600" cy="16256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28" name="Rounded Rectangle 4"/>
            <p:cNvSpPr/>
            <p:nvPr/>
          </p:nvSpPr>
          <p:spPr>
            <a:xfrm>
              <a:off x="1359515" y="343515"/>
              <a:ext cx="1466890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err="1">
                  <a:solidFill>
                    <a:schemeClr val="tx1"/>
                  </a:solidFill>
                </a:rPr>
                <a:t>WhatIf</a:t>
              </a:r>
              <a:r>
                <a:rPr lang="en-US" kern="1200" dirty="0">
                  <a:solidFill>
                    <a:schemeClr val="tx1"/>
                  </a:solidFill>
                </a:rPr>
                <a:t> Module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648402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EAE5E92F-0F06-4B83-ACBB-EB19D3B2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06" y="228600"/>
            <a:ext cx="9218772" cy="733150"/>
          </a:xfrm>
        </p:spPr>
        <p:txBody>
          <a:bodyPr>
            <a:normAutofit fontScale="90000"/>
          </a:bodyPr>
          <a:lstStyle/>
          <a:p>
            <a:pPr algn="l"/>
            <a:r>
              <a:rPr lang="en-IN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Single Pane of Glass – Proposed Definition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56406" y="1295400"/>
            <a:ext cx="33528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Adherence Report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GAP Analysis Report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Alerts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Summary Faults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Product wise Performance - Assembly Line wise, Product Type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Quality Summary – Assembly line wise and Product wise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Balance Count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Overall OEE Score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206" y="1295400"/>
            <a:ext cx="8221531" cy="3881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806" y="5715000"/>
            <a:ext cx="11040931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Single Pane of Glass may show Trend Charts, Counter Values, Tabular Data, Alerts or other widgets. These may be customized for user specific views. </a:t>
            </a:r>
            <a:r>
              <a:rPr lang="en-IN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Actual Wireframe will be part of activity after go ahead is given</a:t>
            </a:r>
          </a:p>
        </p:txBody>
      </p:sp>
    </p:spTree>
    <p:extLst>
      <p:ext uri="{BB962C8B-B14F-4D97-AF65-F5344CB8AC3E}">
        <p14:creationId xmlns:p14="http://schemas.microsoft.com/office/powerpoint/2010/main" val="183648402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EAE5E92F-0F06-4B83-ACBB-EB19D3B2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06" y="228600"/>
            <a:ext cx="9982200" cy="733150"/>
          </a:xfrm>
        </p:spPr>
        <p:txBody>
          <a:bodyPr>
            <a:normAutofit fontScale="90000"/>
          </a:bodyPr>
          <a:lstStyle/>
          <a:p>
            <a:pPr algn="l"/>
            <a:r>
              <a:rPr lang="en-IN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Work Flow – SAP data collection and processing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02947" y="1524000"/>
            <a:ext cx="2514600" cy="1828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N" b="1" dirty="0"/>
              <a:t>Step 1</a:t>
            </a:r>
          </a:p>
          <a:p>
            <a:pPr algn="ctr"/>
            <a:r>
              <a:rPr lang="en-IN" b="1" dirty="0"/>
              <a:t>SAP will PUSH the data over API or Proposed system will PULL the data using SAP API</a:t>
            </a:r>
          </a:p>
        </p:txBody>
      </p:sp>
      <p:cxnSp>
        <p:nvCxnSpPr>
          <p:cNvPr id="5" name="Straight Arrow Connector 4"/>
          <p:cNvCxnSpPr>
            <a:stCxn id="4" idx="3"/>
            <a:endCxn id="6" idx="1"/>
          </p:cNvCxnSpPr>
          <p:nvPr/>
        </p:nvCxnSpPr>
        <p:spPr>
          <a:xfrm>
            <a:off x="3717547" y="2438400"/>
            <a:ext cx="685800" cy="0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4403347" y="1524000"/>
            <a:ext cx="2362200" cy="18288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N" b="1" dirty="0"/>
              <a:t>Step 2</a:t>
            </a:r>
          </a:p>
          <a:p>
            <a:pPr algn="ctr"/>
            <a:r>
              <a:rPr lang="en-IN" dirty="0"/>
              <a:t>Data will be inserted into the Master database of the proposed system</a:t>
            </a:r>
          </a:p>
          <a:p>
            <a:pPr algn="ctr"/>
            <a:endParaRPr lang="en-IN" dirty="0"/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>
          <a:xfrm flipH="1" flipV="1">
            <a:off x="6613147" y="1828800"/>
            <a:ext cx="152400" cy="6096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3"/>
            <a:endCxn id="9" idx="1"/>
          </p:cNvCxnSpPr>
          <p:nvPr/>
        </p:nvCxnSpPr>
        <p:spPr>
          <a:xfrm>
            <a:off x="6765547" y="2438400"/>
            <a:ext cx="1028700" cy="0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7794247" y="1524000"/>
            <a:ext cx="2362200" cy="1828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N" b="1" dirty="0"/>
              <a:t>Step 3</a:t>
            </a:r>
          </a:p>
          <a:p>
            <a:pPr algn="ctr"/>
            <a:r>
              <a:rPr lang="en-IN" b="1" dirty="0"/>
              <a:t>Data processing is executed based on Assembly Line number, Product Type, Date and Time, </a:t>
            </a:r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 flipH="1" flipV="1">
            <a:off x="10004047" y="1828800"/>
            <a:ext cx="152400" cy="6096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7794247" y="3657600"/>
            <a:ext cx="2362200" cy="1828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N" b="1" dirty="0"/>
              <a:t>Step 4</a:t>
            </a:r>
          </a:p>
          <a:p>
            <a:pPr algn="ctr"/>
            <a:r>
              <a:rPr lang="en-IN" b="1" dirty="0"/>
              <a:t>Reports are generated to calculate OEE score based on P, Q, A Data</a:t>
            </a:r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 flipH="1" flipV="1">
            <a:off x="10004047" y="3962400"/>
            <a:ext cx="152400" cy="6096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9" idx="3"/>
            <a:endCxn id="11" idx="3"/>
          </p:cNvCxnSpPr>
          <p:nvPr/>
        </p:nvCxnSpPr>
        <p:spPr>
          <a:xfrm>
            <a:off x="10156447" y="2438400"/>
            <a:ext cx="12700" cy="2133600"/>
          </a:xfrm>
          <a:prstGeom prst="bentConnector3">
            <a:avLst>
              <a:gd name="adj1" fmla="val 9304228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1"/>
            <a:endCxn id="15" idx="3"/>
          </p:cNvCxnSpPr>
          <p:nvPr/>
        </p:nvCxnSpPr>
        <p:spPr>
          <a:xfrm flipH="1">
            <a:off x="6765547" y="4572000"/>
            <a:ext cx="10287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4403347" y="3657600"/>
            <a:ext cx="2362200" cy="18288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N" b="1" dirty="0"/>
              <a:t>Step 5</a:t>
            </a:r>
          </a:p>
          <a:p>
            <a:pPr algn="ctr"/>
            <a:r>
              <a:rPr lang="en-IN" dirty="0"/>
              <a:t>Reports are refreshed on the LED Panels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202947" y="3661893"/>
            <a:ext cx="2514600" cy="18288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N" b="1" dirty="0"/>
              <a:t>Step 6</a:t>
            </a:r>
          </a:p>
          <a:p>
            <a:pPr algn="ctr"/>
            <a:r>
              <a:rPr lang="en-IN" b="1" dirty="0"/>
              <a:t>Notifications are raised over the channel agreed upon for all thresholds</a:t>
            </a:r>
          </a:p>
        </p:txBody>
      </p:sp>
      <p:cxnSp>
        <p:nvCxnSpPr>
          <p:cNvPr id="17" name="Straight Arrow Connector 16"/>
          <p:cNvCxnSpPr>
            <a:stCxn id="15" idx="1"/>
            <a:endCxn id="16" idx="3"/>
          </p:cNvCxnSpPr>
          <p:nvPr/>
        </p:nvCxnSpPr>
        <p:spPr>
          <a:xfrm flipH="1">
            <a:off x="3717547" y="4572000"/>
            <a:ext cx="685800" cy="42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48402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EAE5E92F-0F06-4B83-ACBB-EB19D3B2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06" y="228600"/>
            <a:ext cx="9982200" cy="733150"/>
          </a:xfrm>
        </p:spPr>
        <p:txBody>
          <a:bodyPr>
            <a:normAutofit fontScale="90000"/>
          </a:bodyPr>
          <a:lstStyle/>
          <a:p>
            <a:pPr algn="l"/>
            <a:r>
              <a:rPr lang="en-IN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Work Flow – Fault Data Collection </a:t>
            </a:r>
            <a:r>
              <a:rPr lang="en-IN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(New Flow)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02947" y="1524000"/>
            <a:ext cx="2514600" cy="18288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Step 1</a:t>
            </a:r>
          </a:p>
          <a:p>
            <a:pPr algn="ctr"/>
            <a:r>
              <a:rPr lang="en-IN" dirty="0">
                <a:solidFill>
                  <a:schemeClr val="tx1"/>
                </a:solidFill>
              </a:rPr>
              <a:t>QA Personnel will keep marking the Faults as is being done currently</a:t>
            </a:r>
          </a:p>
        </p:txBody>
      </p:sp>
      <p:cxnSp>
        <p:nvCxnSpPr>
          <p:cNvPr id="5" name="Straight Arrow Connector 4"/>
          <p:cNvCxnSpPr>
            <a:stCxn id="4" idx="3"/>
            <a:endCxn id="6" idx="1"/>
          </p:cNvCxnSpPr>
          <p:nvPr/>
        </p:nvCxnSpPr>
        <p:spPr>
          <a:xfrm>
            <a:off x="3717547" y="2438400"/>
            <a:ext cx="685800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4403347" y="1524000"/>
            <a:ext cx="2362200" cy="18288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Step 2</a:t>
            </a:r>
          </a:p>
          <a:p>
            <a:pPr algn="ctr"/>
            <a:r>
              <a:rPr lang="en-IN" b="1" dirty="0">
                <a:solidFill>
                  <a:schemeClr val="tx1"/>
                </a:solidFill>
              </a:rPr>
              <a:t>Assembly line personnel who takes off the garments will use new App on a mobile phone</a:t>
            </a:r>
            <a:endParaRPr lang="en-IN" dirty="0">
              <a:solidFill>
                <a:schemeClr val="tx1"/>
              </a:solidFill>
            </a:endParaRPr>
          </a:p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>
          <a:xfrm flipH="1" flipV="1">
            <a:off x="6613147" y="1828800"/>
            <a:ext cx="152400" cy="6096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3"/>
            <a:endCxn id="9" idx="1"/>
          </p:cNvCxnSpPr>
          <p:nvPr/>
        </p:nvCxnSpPr>
        <p:spPr>
          <a:xfrm>
            <a:off x="6765547" y="2438400"/>
            <a:ext cx="1028700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7794247" y="1524000"/>
            <a:ext cx="2362200" cy="18288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Step 3</a:t>
            </a:r>
          </a:p>
          <a:p>
            <a:pPr algn="ctr"/>
            <a:r>
              <a:rPr lang="en-IN" dirty="0">
                <a:solidFill>
                  <a:schemeClr val="tx1"/>
                </a:solidFill>
              </a:rPr>
              <a:t>App will scan the QR code of the garments</a:t>
            </a:r>
          </a:p>
        </p:txBody>
      </p:sp>
      <p:cxnSp>
        <p:nvCxnSpPr>
          <p:cNvPr id="10" name="Straight Arrow Connector 9"/>
          <p:cNvCxnSpPr>
            <a:stCxn id="9" idx="3"/>
          </p:cNvCxnSpPr>
          <p:nvPr/>
        </p:nvCxnSpPr>
        <p:spPr>
          <a:xfrm flipH="1" flipV="1">
            <a:off x="10004047" y="1828800"/>
            <a:ext cx="152400" cy="6096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7794246" y="3657600"/>
            <a:ext cx="2568159" cy="18288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Step 4</a:t>
            </a:r>
          </a:p>
          <a:p>
            <a:pPr algn="ctr"/>
            <a:r>
              <a:rPr lang="en-IN" dirty="0">
                <a:solidFill>
                  <a:schemeClr val="tx1"/>
                </a:solidFill>
              </a:rPr>
              <a:t>After Scanning, it will show the menu pop up on the screen to select the Fault by clicking on the check box</a:t>
            </a:r>
          </a:p>
        </p:txBody>
      </p:sp>
      <p:cxnSp>
        <p:nvCxnSpPr>
          <p:cNvPr id="13" name="Elbow Connector 12"/>
          <p:cNvCxnSpPr>
            <a:stCxn id="9" idx="3"/>
            <a:endCxn id="11" idx="3"/>
          </p:cNvCxnSpPr>
          <p:nvPr/>
        </p:nvCxnSpPr>
        <p:spPr>
          <a:xfrm>
            <a:off x="10156447" y="2438400"/>
            <a:ext cx="205958" cy="2133600"/>
          </a:xfrm>
          <a:prstGeom prst="bentConnector3">
            <a:avLst>
              <a:gd name="adj1" fmla="val 210994"/>
            </a:avLst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1"/>
            <a:endCxn id="15" idx="3"/>
          </p:cNvCxnSpPr>
          <p:nvPr/>
        </p:nvCxnSpPr>
        <p:spPr>
          <a:xfrm flipH="1">
            <a:off x="6765547" y="4572000"/>
            <a:ext cx="1028699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4403347" y="3657600"/>
            <a:ext cx="2362200" cy="18288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Step 5</a:t>
            </a:r>
          </a:p>
          <a:p>
            <a:pPr algn="ctr"/>
            <a:r>
              <a:rPr lang="en-IN" dirty="0">
                <a:solidFill>
                  <a:schemeClr val="tx1"/>
                </a:solidFill>
              </a:rPr>
              <a:t>Data is submitted to the proposed system database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202947" y="3661893"/>
            <a:ext cx="2514600" cy="18288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Step 6</a:t>
            </a:r>
          </a:p>
          <a:p>
            <a:pPr algn="ctr"/>
            <a:r>
              <a:rPr lang="en-IN" dirty="0">
                <a:solidFill>
                  <a:schemeClr val="tx1"/>
                </a:solidFill>
              </a:rPr>
              <a:t>Data processing is done and all the required analytical reports are generated</a:t>
            </a:r>
          </a:p>
        </p:txBody>
      </p:sp>
      <p:cxnSp>
        <p:nvCxnSpPr>
          <p:cNvPr id="17" name="Straight Arrow Connector 16"/>
          <p:cNvCxnSpPr>
            <a:stCxn id="15" idx="1"/>
            <a:endCxn id="16" idx="3"/>
          </p:cNvCxnSpPr>
          <p:nvPr/>
        </p:nvCxnSpPr>
        <p:spPr>
          <a:xfrm flipH="1">
            <a:off x="3717547" y="4572000"/>
            <a:ext cx="685800" cy="4293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39035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EAE5E92F-0F06-4B83-ACBB-EB19D3B2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06" y="228600"/>
            <a:ext cx="9982200" cy="733150"/>
          </a:xfrm>
        </p:spPr>
        <p:txBody>
          <a:bodyPr>
            <a:normAutofit/>
          </a:bodyPr>
          <a:lstStyle/>
          <a:p>
            <a:pPr algn="l"/>
            <a:r>
              <a:rPr lang="en-IN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Fault Analysis (FA) App Flow </a:t>
            </a:r>
            <a:r>
              <a:rPr lang="en-IN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(New Flow)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2318" y="1070647"/>
            <a:ext cx="2590800" cy="4114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17"/>
          <p:cNvSpPr/>
          <p:nvPr/>
        </p:nvSpPr>
        <p:spPr>
          <a:xfrm>
            <a:off x="1162318" y="1070647"/>
            <a:ext cx="25908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Scan the garments QR Code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19518" y="2366047"/>
            <a:ext cx="1676400" cy="12192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ounded Rectangle 2"/>
          <p:cNvSpPr/>
          <p:nvPr/>
        </p:nvSpPr>
        <p:spPr>
          <a:xfrm>
            <a:off x="1962418" y="3842697"/>
            <a:ext cx="990600" cy="38100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scan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364" y="2555793"/>
            <a:ext cx="790707" cy="762753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>
            <a:off x="3981718" y="2906471"/>
            <a:ext cx="457200" cy="387927"/>
          </a:xfrm>
          <a:prstGeom prst="rightArrow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 extrusionH="3175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Rectangle 21"/>
          <p:cNvSpPr/>
          <p:nvPr/>
        </p:nvSpPr>
        <p:spPr>
          <a:xfrm>
            <a:off x="4667518" y="1082453"/>
            <a:ext cx="2590800" cy="4114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 22"/>
          <p:cNvSpPr/>
          <p:nvPr/>
        </p:nvSpPr>
        <p:spPr>
          <a:xfrm>
            <a:off x="4667518" y="1082453"/>
            <a:ext cx="25908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Choose Rejection Cause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48718" y="1797831"/>
            <a:ext cx="228600" cy="23967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Rounded Rectangle 24"/>
          <p:cNvSpPr/>
          <p:nvPr/>
        </p:nvSpPr>
        <p:spPr>
          <a:xfrm>
            <a:off x="5494728" y="4238595"/>
            <a:ext cx="990600" cy="38100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submit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7486918" y="2918277"/>
            <a:ext cx="457200" cy="387927"/>
          </a:xfrm>
          <a:prstGeom prst="rightArrow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 extrusionH="3175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/>
          <p:cNvSpPr txBox="1"/>
          <p:nvPr/>
        </p:nvSpPr>
        <p:spPr>
          <a:xfrm>
            <a:off x="4908738" y="1759662"/>
            <a:ext cx="151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Reason 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648716" y="2135619"/>
            <a:ext cx="228600" cy="23967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Rectangle 29"/>
          <p:cNvSpPr/>
          <p:nvPr/>
        </p:nvSpPr>
        <p:spPr>
          <a:xfrm>
            <a:off x="6648716" y="2521353"/>
            <a:ext cx="228600" cy="23967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Rectangle 30"/>
          <p:cNvSpPr/>
          <p:nvPr/>
        </p:nvSpPr>
        <p:spPr>
          <a:xfrm>
            <a:off x="6648716" y="2884522"/>
            <a:ext cx="228600" cy="23967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Rectangle 31"/>
          <p:cNvSpPr/>
          <p:nvPr/>
        </p:nvSpPr>
        <p:spPr>
          <a:xfrm>
            <a:off x="6648718" y="3269369"/>
            <a:ext cx="228600" cy="23967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Rectangle 32"/>
          <p:cNvSpPr/>
          <p:nvPr/>
        </p:nvSpPr>
        <p:spPr>
          <a:xfrm>
            <a:off x="6648716" y="3632538"/>
            <a:ext cx="228600" cy="23967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TextBox 33"/>
          <p:cNvSpPr txBox="1"/>
          <p:nvPr/>
        </p:nvSpPr>
        <p:spPr>
          <a:xfrm>
            <a:off x="4908737" y="2115745"/>
            <a:ext cx="151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Reason 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08738" y="2478377"/>
            <a:ext cx="151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Reason 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08737" y="2834460"/>
            <a:ext cx="151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Reason 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08738" y="3193032"/>
            <a:ext cx="151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Reason 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08737" y="3549115"/>
            <a:ext cx="151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Reason 6</a:t>
            </a:r>
          </a:p>
        </p:txBody>
      </p:sp>
      <p:sp>
        <p:nvSpPr>
          <p:cNvPr id="28" name="Freeform 27"/>
          <p:cNvSpPr/>
          <p:nvPr/>
        </p:nvSpPr>
        <p:spPr>
          <a:xfrm>
            <a:off x="6683856" y="1826208"/>
            <a:ext cx="321971" cy="154546"/>
          </a:xfrm>
          <a:custGeom>
            <a:avLst/>
            <a:gdLst>
              <a:gd name="connsiteX0" fmla="*/ 0 w 321971"/>
              <a:gd name="connsiteY0" fmla="*/ 25757 h 154546"/>
              <a:gd name="connsiteX1" fmla="*/ 103031 w 321971"/>
              <a:gd name="connsiteY1" fmla="*/ 154546 h 154546"/>
              <a:gd name="connsiteX2" fmla="*/ 321971 w 321971"/>
              <a:gd name="connsiteY2" fmla="*/ 0 h 15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971" h="154546">
                <a:moveTo>
                  <a:pt x="0" y="25757"/>
                </a:moveTo>
                <a:lnTo>
                  <a:pt x="103031" y="154546"/>
                </a:lnTo>
                <a:lnTo>
                  <a:pt x="321971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Freeform 39"/>
          <p:cNvSpPr/>
          <p:nvPr/>
        </p:nvSpPr>
        <p:spPr>
          <a:xfrm>
            <a:off x="6658096" y="3301096"/>
            <a:ext cx="321971" cy="154546"/>
          </a:xfrm>
          <a:custGeom>
            <a:avLst/>
            <a:gdLst>
              <a:gd name="connsiteX0" fmla="*/ 0 w 321971"/>
              <a:gd name="connsiteY0" fmla="*/ 25757 h 154546"/>
              <a:gd name="connsiteX1" fmla="*/ 103031 w 321971"/>
              <a:gd name="connsiteY1" fmla="*/ 154546 h 154546"/>
              <a:gd name="connsiteX2" fmla="*/ 321971 w 321971"/>
              <a:gd name="connsiteY2" fmla="*/ 0 h 15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971" h="154546">
                <a:moveTo>
                  <a:pt x="0" y="25757"/>
                </a:moveTo>
                <a:lnTo>
                  <a:pt x="103031" y="154546"/>
                </a:lnTo>
                <a:lnTo>
                  <a:pt x="321971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Rectangle 40"/>
          <p:cNvSpPr/>
          <p:nvPr/>
        </p:nvSpPr>
        <p:spPr>
          <a:xfrm>
            <a:off x="8228806" y="1066800"/>
            <a:ext cx="2590800" cy="4114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Rectangle 41"/>
          <p:cNvSpPr/>
          <p:nvPr/>
        </p:nvSpPr>
        <p:spPr>
          <a:xfrm>
            <a:off x="8228806" y="1066800"/>
            <a:ext cx="25908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Cause submitted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940803" y="3530483"/>
            <a:ext cx="1250303" cy="540814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next garments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926163" y="4223697"/>
            <a:ext cx="1250303" cy="38100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exit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409873" y="2052280"/>
            <a:ext cx="2277445" cy="1303200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564305" y="2156318"/>
            <a:ext cx="1968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Rejection code for garments with Code ABC1234546 submitted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142206" y="5334000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Step 1 - </a:t>
            </a:r>
            <a:r>
              <a:rPr lang="en-US" sz="1400" dirty="0">
                <a:solidFill>
                  <a:schemeClr val="tx2"/>
                </a:solidFill>
              </a:rPr>
              <a:t>Assembly line personnel who takes off the garments from the assembly line after QA Test will Scan the QR code of the garments using FA App (Fault Analysis App)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647406" y="5334000"/>
            <a:ext cx="2667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Step 2 –</a:t>
            </a:r>
            <a:r>
              <a:rPr lang="en-US" sz="1400" dirty="0">
                <a:solidFill>
                  <a:schemeClr val="tx2"/>
                </a:solidFill>
              </a:rPr>
              <a:t> After the Scanning, FA app will show a list of Faults with check boxes. Assembly line personnel will click on the boxes as per QA Test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228806" y="5334000"/>
            <a:ext cx="266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Step 3 – </a:t>
            </a:r>
            <a:r>
              <a:rPr lang="en-US" sz="1400" dirty="0">
                <a:solidFill>
                  <a:schemeClr val="tx2"/>
                </a:solidFill>
              </a:rPr>
              <a:t>Fault Data will be submitted on the server for analysis</a:t>
            </a:r>
          </a:p>
        </p:txBody>
      </p:sp>
    </p:spTree>
    <p:extLst>
      <p:ext uri="{BB962C8B-B14F-4D97-AF65-F5344CB8AC3E}">
        <p14:creationId xmlns:p14="http://schemas.microsoft.com/office/powerpoint/2010/main" val="387111806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EAE5E92F-0F06-4B83-ACBB-EB19D3B2F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606" y="228600"/>
            <a:ext cx="9982200" cy="733150"/>
          </a:xfrm>
        </p:spPr>
        <p:txBody>
          <a:bodyPr>
            <a:normAutofit/>
          </a:bodyPr>
          <a:lstStyle/>
          <a:p>
            <a:pPr algn="l"/>
            <a:r>
              <a:rPr lang="en-IN" sz="3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System Specifications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891347" y="1403866"/>
            <a:ext cx="10591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Hardware specifications on any virtualized platform are as follows: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1F497D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Total servers required - 01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Number of Cores - 04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RAM required - 16 GB RAM (Subject to change Depending upon the actual size of data it will be calculated)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Storage/Hard Drive Capacity – 100 GB (For 2 years of data analysis)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Database – MySQL Standard Edition </a:t>
            </a:r>
          </a:p>
        </p:txBody>
      </p:sp>
    </p:spTree>
    <p:extLst>
      <p:ext uri="{BB962C8B-B14F-4D97-AF65-F5344CB8AC3E}">
        <p14:creationId xmlns:p14="http://schemas.microsoft.com/office/powerpoint/2010/main" val="41314354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8897&quot;&gt;&lt;object type=&quot;3&quot; unique_id=&quot;44211&quot;&gt;&lt;property id=&quot;20148&quot; value=&quot;5&quot;/&gt;&lt;property id=&quot;20300&quot; value=&quot;Slide 1&quot;/&gt;&lt;property id=&quot;20307&quot; value=&quot;421&quot;/&gt;&lt;/object&gt;&lt;object type=&quot;3&quot; unique_id=&quot;44212&quot;&gt;&lt;property id=&quot;20148&quot; value=&quot;5&quot;/&gt;&lt;property id=&quot;20300&quot; value=&quot;Slide 2 - &amp;quot;  DiGi-SPICE- Our Core focus&amp;quot;&quot;/&gt;&lt;property id=&quot;20307&quot; value=&quot;422&quot;/&gt;&lt;/object&gt;&lt;object type=&quot;3&quot; unique_id=&quot;44213&quot;&gt;&lt;property id=&quot;20148&quot; value=&quot;5&quot;/&gt;&lt;property id=&quot;20300&quot; value=&quot;Slide 3&quot;/&gt;&lt;property id=&quot;20307&quot; value=&quot;423&quot;/&gt;&lt;/object&gt;&lt;object type=&quot;3&quot; unique_id=&quot;44214&quot;&gt;&lt;property id=&quot;20148&quot; value=&quot;5&quot;/&gt;&lt;property id=&quot;20300&quot; value=&quot;Slide 6 - &amp;quot;  Why We Are Bespoke to U&amp;quot;&quot;/&gt;&lt;property id=&quot;20307&quot; value=&quot;424&quot;/&gt;&lt;/object&gt;&lt;object type=&quot;3&quot; unique_id=&quot;44215&quot;&gt;&lt;property id=&quot;20148&quot; value=&quot;5&quot;/&gt;&lt;property id=&quot;20300&quot; value=&quot;Slide 7 - &amp;quot;  Not Just Tech But Ops know-how!&amp;quot;&quot;/&gt;&lt;property id=&quot;20307&quot; value=&quot;425&quot;/&gt;&lt;/object&gt;&lt;object type=&quot;3&quot; unique_id=&quot;44216&quot;&gt;&lt;property id=&quot;20148&quot; value=&quot;5&quot;/&gt;&lt;property id=&quot;20300&quot; value=&quot;Slide 8 - &amp;quot;  India | The Hotbed of Fintech Innovation &amp;amp; Spice&amp;quot;&quot;/&gt;&lt;property id=&quot;20307&quot; value=&quot;426&quot;/&gt;&lt;/object&gt;&lt;object type=&quot;3&quot; unique_id=&quot;44217&quot;&gt;&lt;property id=&quot;20148&quot; value=&quot;5&quot;/&gt;&lt;property id=&quot;20300&quot; value=&quot;Slide 9 - &amp;quot;  Spice Fintech Credentials&amp;quot;&quot;/&gt;&lt;property id=&quot;20307&quot; value=&quot;427&quot;/&gt;&lt;/object&gt;&lt;object type=&quot;3&quot; unique_id=&quot;44218&quot;&gt;&lt;property id=&quot;20148&quot; value=&quot;5&quot;/&gt;&lt;property id=&quot;20300&quot; value=&quot;Slide 10 - &amp;quot;  SPICE Digital Financial Services Platform&amp;quot;&quot;/&gt;&lt;property id=&quot;20307&quot; value=&quot;428&quot;/&gt;&lt;/object&gt;&lt;object type=&quot;3&quot; unique_id=&quot;44219&quot;&gt;&lt;property id=&quot;20148&quot; value=&quot;5&quot;/&gt;&lt;property id=&quot;20300&quot; value=&quot;Slide 11&quot;/&gt;&lt;property id=&quot;20307&quot; value=&quot;429&quot;/&gt;&lt;/object&gt;&lt;object type=&quot;3&quot; unique_id=&quot;44220&quot;&gt;&lt;property id=&quot;20148&quot; value=&quot;5&quot;/&gt;&lt;property id=&quot;20300&quot; value=&quot;Slide 12 - &amp;quot;Assets offered for U-Mobile &amp;quot;&quot;/&gt;&lt;property id=&quot;20307&quot; value=&quot;412&quot;/&gt;&lt;/object&gt;&lt;object type=&quot;3&quot; unique_id=&quot;44221&quot;&gt;&lt;property id=&quot;20148&quot; value=&quot;5&quot;/&gt;&lt;property id=&quot;20300&quot; value=&quot;Slide 13 - &amp;quot;The Core DFS Platform Design&amp;quot;&quot;/&gt;&lt;property id=&quot;20307&quot; value=&quot;431&quot;/&gt;&lt;/object&gt;&lt;object type=&quot;3&quot; unique_id=&quot;44222&quot;&gt;&lt;property id=&quot;20148&quot; value=&quot;5&quot;/&gt;&lt;property id=&quot;20300&quot; value=&quot;Slide 14&quot;/&gt;&lt;property id=&quot;20307&quot; value=&quot;432&quot;/&gt;&lt;/object&gt;&lt;object type=&quot;3&quot; unique_id=&quot;44225&quot;&gt;&lt;property id=&quot;20148&quot; value=&quot;5&quot;/&gt;&lt;property id=&quot;20300&quot; value=&quot;Slide 17 - &amp;quot;The AGILE Framework for Customization&amp;quot;&quot;/&gt;&lt;property id=&quot;20307&quot; value=&quot;415&quot;/&gt;&lt;/object&gt;&lt;object type=&quot;3&quot; unique_id=&quot;44226&quot;&gt;&lt;property id=&quot;20148&quot; value=&quot;5&quot;/&gt;&lt;property id=&quot;20300&quot; value=&quot;Slide 18 - &amp;quot;CICD Framework for Regular Feature Updates&amp;quot;&quot;/&gt;&lt;property id=&quot;20307&quot; value=&quot;416&quot;/&gt;&lt;/object&gt;&lt;object type=&quot;3&quot; unique_id=&quot;44227&quot;&gt;&lt;property id=&quot;20148&quot; value=&quot;5&quot;/&gt;&lt;property id=&quot;20300&quot; value=&quot;Slide 19 - &amp;quot;ITSM based on ITIL Framework&amp;quot;&quot;/&gt;&lt;property id=&quot;20307&quot; value=&quot;417&quot;/&gt;&lt;/object&gt;&lt;object type=&quot;3&quot; unique_id=&quot;44228&quot;&gt;&lt;property id=&quot;20148&quot; value=&quot;5&quot;/&gt;&lt;property id=&quot;20300&quot; value=&quot;Slide 20 - &amp;quot;The Latest Tech Stack and evolving&amp;quot;&quot;/&gt;&lt;property id=&quot;20307&quot; value=&quot;418&quot;/&gt;&lt;/object&gt;&lt;object type=&quot;3&quot; unique_id=&quot;44229&quot;&gt;&lt;property id=&quot;20148&quot; value=&quot;5&quot;/&gt;&lt;property id=&quot;20300&quot; value=&quot;Slide 21 - &amp;quot;Introducing the Demo Environment&amp;quot;&quot;/&gt;&lt;property id=&quot;20307&quot; value=&quot;430&quot;/&gt;&lt;/object&gt;&lt;object type=&quot;3&quot; unique_id=&quot;44372&quot;&gt;&lt;property id=&quot;20148&quot; value=&quot;5&quot;/&gt;&lt;property id=&quot;20300&quot; value=&quot;Slide 16 - &amp;quot;IT Managed Services offered for U-Mobile &amp;quot;&quot;/&gt;&lt;property id=&quot;20307&quot; value=&quot;433&quot;/&gt;&lt;/object&gt;&lt;object type=&quot;3&quot; unique_id=&quot;44566&quot;&gt;&lt;property id=&quot;20148&quot; value=&quot;5&quot;/&gt;&lt;property id=&quot;20300&quot; value=&quot;Slide 15 - &amp;quot;IT Professional Services Offered for U-Mobile &amp;quot;&quot;/&gt;&lt;property id=&quot;20307&quot; value=&quot;434&quot;/&gt;&lt;/object&gt;&lt;object type=&quot;3&quot; unique_id=&quot;44751&quot;&gt;&lt;property id=&quot;20148&quot; value=&quot;5&quot;/&gt;&lt;property id=&quot;20300&quot; value=&quot;Slide 4 - &amp;quot;Agenda – Day 1&amp;quot;&quot;/&gt;&lt;property id=&quot;20307&quot; value=&quot;435&quot;/&gt;&lt;/object&gt;&lt;object type=&quot;3&quot; unique_id=&quot;44752&quot;&gt;&lt;property id=&quot;20148&quot; value=&quot;5&quot;/&gt;&lt;property id=&quot;20300&quot; value=&quot;Slide 5&quot;/&gt;&lt;property id=&quot;20307&quot; value=&quot;437&quot;/&gt;&lt;/object&gt;&lt;object type=&quot;3&quot; unique_id=&quot;44753&quot;&gt;&lt;property id=&quot;20148&quot; value=&quot;5&quot;/&gt;&lt;property id=&quot;20300&quot; value=&quot;Slide 22&quot;/&gt;&lt;property id=&quot;20307&quot; value=&quot;438&quot;/&gt;&lt;/object&gt;&lt;/object&gt;&lt;object type=&quot;8&quot; unique_id=&quot;18913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23273</TotalTime>
  <Words>1275</Words>
  <Application>Microsoft Office PowerPoint</Application>
  <PresentationFormat>Custom</PresentationFormat>
  <Paragraphs>229</Paragraphs>
  <Slides>14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Century Gothic</vt:lpstr>
      <vt:lpstr>Times New Roman</vt:lpstr>
      <vt:lpstr>Verdana</vt:lpstr>
      <vt:lpstr>Office Theme</vt:lpstr>
      <vt:lpstr>2_Office Theme</vt:lpstr>
      <vt:lpstr>think-cell Slide</vt:lpstr>
      <vt:lpstr>Production Monitoring System (PMS)</vt:lpstr>
      <vt:lpstr>Overview – Proposed solution</vt:lpstr>
      <vt:lpstr>pView – Solution Architecture</vt:lpstr>
      <vt:lpstr>Details – Proposed Solution</vt:lpstr>
      <vt:lpstr>Single Pane of Glass – Proposed Definition</vt:lpstr>
      <vt:lpstr>Work Flow – SAP data collection and processing</vt:lpstr>
      <vt:lpstr>Work Flow – Fault Data Collection (New Flow)</vt:lpstr>
      <vt:lpstr>Fault Analysis (FA) App Flow (New Flow)</vt:lpstr>
      <vt:lpstr>System Specifications</vt:lpstr>
      <vt:lpstr>Network architecture</vt:lpstr>
      <vt:lpstr>Support and SLA</vt:lpstr>
      <vt:lpstr>Roles and Responsibilities</vt:lpstr>
      <vt:lpstr>Reference Andon system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ch-e00013</dc:creator>
  <cp:lastModifiedBy>Bhim Yadav</cp:lastModifiedBy>
  <cp:revision>330</cp:revision>
  <dcterms:created xsi:type="dcterms:W3CDTF">2017-07-06T02:12:41Z</dcterms:created>
  <dcterms:modified xsi:type="dcterms:W3CDTF">2025-01-13T10:03:41Z</dcterms:modified>
</cp:coreProperties>
</file>